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2"/>
  </p:notesMasterIdLst>
  <p:sldIdLst>
    <p:sldId id="256" r:id="rId2"/>
    <p:sldId id="260" r:id="rId3"/>
    <p:sldId id="281" r:id="rId4"/>
    <p:sldId id="272" r:id="rId5"/>
    <p:sldId id="267" r:id="rId6"/>
    <p:sldId id="268" r:id="rId7"/>
    <p:sldId id="258" r:id="rId8"/>
    <p:sldId id="279" r:id="rId9"/>
    <p:sldId id="282" r:id="rId10"/>
    <p:sldId id="257" r:id="rId11"/>
    <p:sldId id="283" r:id="rId12"/>
    <p:sldId id="259" r:id="rId13"/>
    <p:sldId id="261" r:id="rId14"/>
    <p:sldId id="271" r:id="rId15"/>
    <p:sldId id="277" r:id="rId16"/>
    <p:sldId id="273" r:id="rId17"/>
    <p:sldId id="275" r:id="rId18"/>
    <p:sldId id="276" r:id="rId19"/>
    <p:sldId id="278" r:id="rId20"/>
    <p:sldId id="270"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32" autoAdjust="0"/>
    <p:restoredTop sz="86775" autoAdjust="0"/>
  </p:normalViewPr>
  <p:slideViewPr>
    <p:cSldViewPr snapToGrid="0">
      <p:cViewPr varScale="1">
        <p:scale>
          <a:sx n="64" d="100"/>
          <a:sy n="64" d="100"/>
        </p:scale>
        <p:origin x="79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57458D3-DD2B-4BE5-AB66-8D2068C1D111}" type="doc">
      <dgm:prSet loTypeId="urn:microsoft.com/office/officeart/2005/8/layout/StepDownProcess" loCatId="process" qsTypeId="urn:microsoft.com/office/officeart/2005/8/quickstyle/3d3" qsCatId="3D" csTypeId="urn:microsoft.com/office/officeart/2005/8/colors/accent1_2" csCatId="accent1" phldr="1"/>
      <dgm:spPr/>
      <dgm:t>
        <a:bodyPr/>
        <a:lstStyle/>
        <a:p>
          <a:endParaRPr lang="en-US"/>
        </a:p>
      </dgm:t>
    </dgm:pt>
    <dgm:pt modelId="{EDF36B25-D8CF-47E5-BB23-104863526AB5}">
      <dgm:prSet phldrT="[Text]" custT="1"/>
      <dgm:spPr/>
      <dgm:t>
        <a:bodyPr/>
        <a:lstStyle/>
        <a:p>
          <a:r>
            <a:rPr lang="en-US" sz="2000" dirty="0"/>
            <a:t>Data Collection</a:t>
          </a:r>
        </a:p>
      </dgm:t>
    </dgm:pt>
    <dgm:pt modelId="{81D771FF-1B19-43E4-9BFC-3C89B31EA435}" type="parTrans" cxnId="{C27AC578-AAA1-4DA6-9CAC-9F2CD38380C8}">
      <dgm:prSet/>
      <dgm:spPr/>
      <dgm:t>
        <a:bodyPr/>
        <a:lstStyle/>
        <a:p>
          <a:endParaRPr lang="en-US"/>
        </a:p>
      </dgm:t>
    </dgm:pt>
    <dgm:pt modelId="{535D4C0F-22E2-43FE-B962-DC646B5D6C56}" type="sibTrans" cxnId="{C27AC578-AAA1-4DA6-9CAC-9F2CD38380C8}">
      <dgm:prSet/>
      <dgm:spPr/>
      <dgm:t>
        <a:bodyPr/>
        <a:lstStyle/>
        <a:p>
          <a:endParaRPr lang="en-US"/>
        </a:p>
      </dgm:t>
    </dgm:pt>
    <dgm:pt modelId="{48EE8B2D-D0C2-476A-8EF5-43F97443662F}">
      <dgm:prSet phldrT="[Text]"/>
      <dgm:spPr/>
      <dgm:t>
        <a:bodyPr/>
        <a:lstStyle/>
        <a:p>
          <a:r>
            <a:rPr lang="en-US" dirty="0"/>
            <a:t>Data</a:t>
          </a:r>
          <a:r>
            <a:rPr lang="en-US" baseline="0" dirty="0"/>
            <a:t> collected from  UK Police database.</a:t>
          </a:r>
          <a:endParaRPr lang="en-US" dirty="0"/>
        </a:p>
      </dgm:t>
    </dgm:pt>
    <dgm:pt modelId="{986D0DCC-3569-4DFA-B69D-061D7D8BE567}" type="parTrans" cxnId="{EA430FA4-066D-4E75-AEB6-5EF4CA0BF424}">
      <dgm:prSet/>
      <dgm:spPr/>
      <dgm:t>
        <a:bodyPr/>
        <a:lstStyle/>
        <a:p>
          <a:endParaRPr lang="en-US"/>
        </a:p>
      </dgm:t>
    </dgm:pt>
    <dgm:pt modelId="{D40B6B9A-5FA5-417C-9FF9-C86F41F6E4CA}" type="sibTrans" cxnId="{EA430FA4-066D-4E75-AEB6-5EF4CA0BF424}">
      <dgm:prSet/>
      <dgm:spPr/>
      <dgm:t>
        <a:bodyPr/>
        <a:lstStyle/>
        <a:p>
          <a:endParaRPr lang="en-US"/>
        </a:p>
      </dgm:t>
    </dgm:pt>
    <dgm:pt modelId="{91FB3DF1-FD3C-4798-B4A6-80E5EECAB2C1}">
      <dgm:prSet phldrT="[Text]"/>
      <dgm:spPr/>
      <dgm:t>
        <a:bodyPr/>
        <a:lstStyle/>
        <a:p>
          <a:r>
            <a:rPr lang="en-US" dirty="0"/>
            <a:t>Data Preparation 	</a:t>
          </a:r>
        </a:p>
      </dgm:t>
    </dgm:pt>
    <dgm:pt modelId="{3A6A8915-6907-4473-9809-9138FD1B6245}" type="parTrans" cxnId="{48C4C2DE-6CB0-43A2-9B4E-A4BD42B12D8B}">
      <dgm:prSet/>
      <dgm:spPr/>
      <dgm:t>
        <a:bodyPr/>
        <a:lstStyle/>
        <a:p>
          <a:endParaRPr lang="en-US"/>
        </a:p>
      </dgm:t>
    </dgm:pt>
    <dgm:pt modelId="{A67A19C6-38B1-45FB-B043-82895E53E557}" type="sibTrans" cxnId="{48C4C2DE-6CB0-43A2-9B4E-A4BD42B12D8B}">
      <dgm:prSet/>
      <dgm:spPr/>
      <dgm:t>
        <a:bodyPr/>
        <a:lstStyle/>
        <a:p>
          <a:endParaRPr lang="en-US"/>
        </a:p>
      </dgm:t>
    </dgm:pt>
    <dgm:pt modelId="{4B0B1E47-C88E-40F2-8D13-FFE73A3BF66E}">
      <dgm:prSet phldrT="[Text]"/>
      <dgm:spPr/>
      <dgm:t>
        <a:bodyPr/>
        <a:lstStyle/>
        <a:p>
          <a:r>
            <a:rPr lang="en-US" dirty="0"/>
            <a:t>Required information for prediction is extracted.</a:t>
          </a:r>
        </a:p>
      </dgm:t>
    </dgm:pt>
    <dgm:pt modelId="{B2A3A678-9305-4D3A-A4BE-50F92CE7BA40}" type="parTrans" cxnId="{4FEC3A68-FF2F-4EE7-BD1D-3A4C910FE326}">
      <dgm:prSet/>
      <dgm:spPr/>
      <dgm:t>
        <a:bodyPr/>
        <a:lstStyle/>
        <a:p>
          <a:endParaRPr lang="en-US"/>
        </a:p>
      </dgm:t>
    </dgm:pt>
    <dgm:pt modelId="{65E097E6-5272-441B-85DA-ECA4D7783D32}" type="sibTrans" cxnId="{4FEC3A68-FF2F-4EE7-BD1D-3A4C910FE326}">
      <dgm:prSet/>
      <dgm:spPr/>
      <dgm:t>
        <a:bodyPr/>
        <a:lstStyle/>
        <a:p>
          <a:endParaRPr lang="en-US"/>
        </a:p>
      </dgm:t>
    </dgm:pt>
    <dgm:pt modelId="{A73823FA-358F-433B-BA35-2C550B47B5E7}">
      <dgm:prSet phldrT="[Text]"/>
      <dgm:spPr/>
      <dgm:t>
        <a:bodyPr/>
        <a:lstStyle/>
        <a:p>
          <a:r>
            <a:rPr lang="en-US" dirty="0"/>
            <a:t>Data Visualization</a:t>
          </a:r>
        </a:p>
      </dgm:t>
    </dgm:pt>
    <dgm:pt modelId="{1C682F0C-171B-493A-BFCA-20BBCBF37169}" type="parTrans" cxnId="{298D774C-A659-41A4-938D-8A7691407971}">
      <dgm:prSet/>
      <dgm:spPr/>
      <dgm:t>
        <a:bodyPr/>
        <a:lstStyle/>
        <a:p>
          <a:endParaRPr lang="en-US"/>
        </a:p>
      </dgm:t>
    </dgm:pt>
    <dgm:pt modelId="{A3DCCB3D-D633-4571-90ED-A48C871BDFC9}" type="sibTrans" cxnId="{298D774C-A659-41A4-938D-8A7691407971}">
      <dgm:prSet/>
      <dgm:spPr/>
      <dgm:t>
        <a:bodyPr/>
        <a:lstStyle/>
        <a:p>
          <a:endParaRPr lang="en-US"/>
        </a:p>
      </dgm:t>
    </dgm:pt>
    <dgm:pt modelId="{CA16785D-A990-4F17-B94A-FAC3CA69973A}">
      <dgm:prSet phldrT="[Text]"/>
      <dgm:spPr/>
      <dgm:t>
        <a:bodyPr/>
        <a:lstStyle/>
        <a:p>
          <a:r>
            <a:rPr lang="en-US" dirty="0"/>
            <a:t>Using R and Google libraries the interaction plots are made.</a:t>
          </a:r>
        </a:p>
      </dgm:t>
    </dgm:pt>
    <dgm:pt modelId="{0E0DF603-F137-4BB7-BCCB-C996182E1ED4}" type="parTrans" cxnId="{FB5753D4-21D9-4D6F-980B-C6E9CA66226E}">
      <dgm:prSet/>
      <dgm:spPr/>
      <dgm:t>
        <a:bodyPr/>
        <a:lstStyle/>
        <a:p>
          <a:endParaRPr lang="en-US"/>
        </a:p>
      </dgm:t>
    </dgm:pt>
    <dgm:pt modelId="{4D174578-F4A4-4542-972F-EB7EA4485CD8}" type="sibTrans" cxnId="{FB5753D4-21D9-4D6F-980B-C6E9CA66226E}">
      <dgm:prSet/>
      <dgm:spPr/>
      <dgm:t>
        <a:bodyPr/>
        <a:lstStyle/>
        <a:p>
          <a:endParaRPr lang="en-US"/>
        </a:p>
      </dgm:t>
    </dgm:pt>
    <dgm:pt modelId="{8EA7F534-2E69-4D04-939F-B378A57381A4}" type="pres">
      <dgm:prSet presAssocID="{457458D3-DD2B-4BE5-AB66-8D2068C1D111}" presName="rootnode" presStyleCnt="0">
        <dgm:presLayoutVars>
          <dgm:chMax/>
          <dgm:chPref/>
          <dgm:dir/>
          <dgm:animLvl val="lvl"/>
        </dgm:presLayoutVars>
      </dgm:prSet>
      <dgm:spPr/>
    </dgm:pt>
    <dgm:pt modelId="{2C345BAB-01E2-4FB3-90F5-D6A21274088D}" type="pres">
      <dgm:prSet presAssocID="{EDF36B25-D8CF-47E5-BB23-104863526AB5}" presName="composite" presStyleCnt="0"/>
      <dgm:spPr/>
    </dgm:pt>
    <dgm:pt modelId="{A37457BD-5BFE-4BB7-8251-775F54DAED96}" type="pres">
      <dgm:prSet presAssocID="{EDF36B25-D8CF-47E5-BB23-104863526AB5}" presName="bentUpArrow1" presStyleLbl="alignImgPlace1" presStyleIdx="0" presStyleCnt="2"/>
      <dgm:spPr/>
    </dgm:pt>
    <dgm:pt modelId="{DBC96D01-3EF0-41C5-8B24-E295CA2FD338}" type="pres">
      <dgm:prSet presAssocID="{EDF36B25-D8CF-47E5-BB23-104863526AB5}" presName="ParentText" presStyleLbl="node1" presStyleIdx="0" presStyleCnt="3" custLinFactNeighborX="-13870" custLinFactNeighborY="-1882">
        <dgm:presLayoutVars>
          <dgm:chMax val="1"/>
          <dgm:chPref val="1"/>
          <dgm:bulletEnabled val="1"/>
        </dgm:presLayoutVars>
      </dgm:prSet>
      <dgm:spPr/>
    </dgm:pt>
    <dgm:pt modelId="{B4BD7515-121C-4D62-90D2-D52206A7DFB6}" type="pres">
      <dgm:prSet presAssocID="{EDF36B25-D8CF-47E5-BB23-104863526AB5}" presName="ChildText" presStyleLbl="revTx" presStyleIdx="0" presStyleCnt="3" custLinFactNeighborX="-9483" custLinFactNeighborY="-2708">
        <dgm:presLayoutVars>
          <dgm:chMax val="0"/>
          <dgm:chPref val="0"/>
          <dgm:bulletEnabled val="1"/>
        </dgm:presLayoutVars>
      </dgm:prSet>
      <dgm:spPr/>
    </dgm:pt>
    <dgm:pt modelId="{01792803-5AC2-46A4-AE3D-EC1465150A0D}" type="pres">
      <dgm:prSet presAssocID="{535D4C0F-22E2-43FE-B962-DC646B5D6C56}" presName="sibTrans" presStyleCnt="0"/>
      <dgm:spPr/>
    </dgm:pt>
    <dgm:pt modelId="{99B3A947-CE96-4E3A-87AE-028692A9E2F3}" type="pres">
      <dgm:prSet presAssocID="{91FB3DF1-FD3C-4798-B4A6-80E5EECAB2C1}" presName="composite" presStyleCnt="0"/>
      <dgm:spPr/>
    </dgm:pt>
    <dgm:pt modelId="{D9D266D6-B8D9-4C0C-8AE8-E6758A8160D7}" type="pres">
      <dgm:prSet presAssocID="{91FB3DF1-FD3C-4798-B4A6-80E5EECAB2C1}" presName="bentUpArrow1" presStyleLbl="alignImgPlace1" presStyleIdx="1" presStyleCnt="2"/>
      <dgm:spPr/>
    </dgm:pt>
    <dgm:pt modelId="{FF3F0C6F-3A8E-4311-A15C-1FC230B76C33}" type="pres">
      <dgm:prSet presAssocID="{91FB3DF1-FD3C-4798-B4A6-80E5EECAB2C1}" presName="ParentText" presStyleLbl="node1" presStyleIdx="1" presStyleCnt="3">
        <dgm:presLayoutVars>
          <dgm:chMax val="1"/>
          <dgm:chPref val="1"/>
          <dgm:bulletEnabled val="1"/>
        </dgm:presLayoutVars>
      </dgm:prSet>
      <dgm:spPr/>
    </dgm:pt>
    <dgm:pt modelId="{0E7D6D3C-5EBC-4526-8D55-B614196484C5}" type="pres">
      <dgm:prSet presAssocID="{91FB3DF1-FD3C-4798-B4A6-80E5EECAB2C1}" presName="ChildText" presStyleLbl="revTx" presStyleIdx="1" presStyleCnt="3">
        <dgm:presLayoutVars>
          <dgm:chMax val="0"/>
          <dgm:chPref val="0"/>
          <dgm:bulletEnabled val="1"/>
        </dgm:presLayoutVars>
      </dgm:prSet>
      <dgm:spPr/>
    </dgm:pt>
    <dgm:pt modelId="{77EDEB6B-2675-4CEA-9B14-76694ECDE476}" type="pres">
      <dgm:prSet presAssocID="{A67A19C6-38B1-45FB-B043-82895E53E557}" presName="sibTrans" presStyleCnt="0"/>
      <dgm:spPr/>
    </dgm:pt>
    <dgm:pt modelId="{3F2FD5FE-9098-42B8-A5E2-3336A2ABCF90}" type="pres">
      <dgm:prSet presAssocID="{A73823FA-358F-433B-BA35-2C550B47B5E7}" presName="composite" presStyleCnt="0"/>
      <dgm:spPr/>
    </dgm:pt>
    <dgm:pt modelId="{A4CC64B2-441C-46EF-A406-C03DDA2AD825}" type="pres">
      <dgm:prSet presAssocID="{A73823FA-358F-433B-BA35-2C550B47B5E7}" presName="ParentText" presStyleLbl="node1" presStyleIdx="2" presStyleCnt="3">
        <dgm:presLayoutVars>
          <dgm:chMax val="1"/>
          <dgm:chPref val="1"/>
          <dgm:bulletEnabled val="1"/>
        </dgm:presLayoutVars>
      </dgm:prSet>
      <dgm:spPr/>
    </dgm:pt>
    <dgm:pt modelId="{3759A81E-8E5E-4C70-940A-E10B97F90F59}" type="pres">
      <dgm:prSet presAssocID="{A73823FA-358F-433B-BA35-2C550B47B5E7}" presName="FinalChildText" presStyleLbl="revTx" presStyleIdx="2" presStyleCnt="3">
        <dgm:presLayoutVars>
          <dgm:chMax val="0"/>
          <dgm:chPref val="0"/>
          <dgm:bulletEnabled val="1"/>
        </dgm:presLayoutVars>
      </dgm:prSet>
      <dgm:spPr/>
    </dgm:pt>
  </dgm:ptLst>
  <dgm:cxnLst>
    <dgm:cxn modelId="{E6324123-1F28-4985-A1EF-E9EF64BDC4A2}" type="presOf" srcId="{EDF36B25-D8CF-47E5-BB23-104863526AB5}" destId="{DBC96D01-3EF0-41C5-8B24-E295CA2FD338}" srcOrd="0" destOrd="0" presId="urn:microsoft.com/office/officeart/2005/8/layout/StepDownProcess"/>
    <dgm:cxn modelId="{34C33B61-FF5C-43E2-91D2-704388D84E7F}" type="presOf" srcId="{48EE8B2D-D0C2-476A-8EF5-43F97443662F}" destId="{B4BD7515-121C-4D62-90D2-D52206A7DFB6}" srcOrd="0" destOrd="0" presId="urn:microsoft.com/office/officeart/2005/8/layout/StepDownProcess"/>
    <dgm:cxn modelId="{4FEC3A68-FF2F-4EE7-BD1D-3A4C910FE326}" srcId="{91FB3DF1-FD3C-4798-B4A6-80E5EECAB2C1}" destId="{4B0B1E47-C88E-40F2-8D13-FFE73A3BF66E}" srcOrd="0" destOrd="0" parTransId="{B2A3A678-9305-4D3A-A4BE-50F92CE7BA40}" sibTransId="{65E097E6-5272-441B-85DA-ECA4D7783D32}"/>
    <dgm:cxn modelId="{298D774C-A659-41A4-938D-8A7691407971}" srcId="{457458D3-DD2B-4BE5-AB66-8D2068C1D111}" destId="{A73823FA-358F-433B-BA35-2C550B47B5E7}" srcOrd="2" destOrd="0" parTransId="{1C682F0C-171B-493A-BFCA-20BBCBF37169}" sibTransId="{A3DCCB3D-D633-4571-90ED-A48C871BDFC9}"/>
    <dgm:cxn modelId="{C27AC578-AAA1-4DA6-9CAC-9F2CD38380C8}" srcId="{457458D3-DD2B-4BE5-AB66-8D2068C1D111}" destId="{EDF36B25-D8CF-47E5-BB23-104863526AB5}" srcOrd="0" destOrd="0" parTransId="{81D771FF-1B19-43E4-9BFC-3C89B31EA435}" sibTransId="{535D4C0F-22E2-43FE-B962-DC646B5D6C56}"/>
    <dgm:cxn modelId="{BED4E97D-0816-4634-A573-272132904B3A}" type="presOf" srcId="{A73823FA-358F-433B-BA35-2C550B47B5E7}" destId="{A4CC64B2-441C-46EF-A406-C03DDA2AD825}" srcOrd="0" destOrd="0" presId="urn:microsoft.com/office/officeart/2005/8/layout/StepDownProcess"/>
    <dgm:cxn modelId="{563A33A2-71A9-494D-9122-96A18400934B}" type="presOf" srcId="{457458D3-DD2B-4BE5-AB66-8D2068C1D111}" destId="{8EA7F534-2E69-4D04-939F-B378A57381A4}" srcOrd="0" destOrd="0" presId="urn:microsoft.com/office/officeart/2005/8/layout/StepDownProcess"/>
    <dgm:cxn modelId="{EA430FA4-066D-4E75-AEB6-5EF4CA0BF424}" srcId="{EDF36B25-D8CF-47E5-BB23-104863526AB5}" destId="{48EE8B2D-D0C2-476A-8EF5-43F97443662F}" srcOrd="0" destOrd="0" parTransId="{986D0DCC-3569-4DFA-B69D-061D7D8BE567}" sibTransId="{D40B6B9A-5FA5-417C-9FF9-C86F41F6E4CA}"/>
    <dgm:cxn modelId="{89B95AC1-46CD-4D7F-B69B-880FA8EFCD7B}" type="presOf" srcId="{91FB3DF1-FD3C-4798-B4A6-80E5EECAB2C1}" destId="{FF3F0C6F-3A8E-4311-A15C-1FC230B76C33}" srcOrd="0" destOrd="0" presId="urn:microsoft.com/office/officeart/2005/8/layout/StepDownProcess"/>
    <dgm:cxn modelId="{AA1AB4CB-4E16-457A-9D03-6692A18D761E}" type="presOf" srcId="{4B0B1E47-C88E-40F2-8D13-FFE73A3BF66E}" destId="{0E7D6D3C-5EBC-4526-8D55-B614196484C5}" srcOrd="0" destOrd="0" presId="urn:microsoft.com/office/officeart/2005/8/layout/StepDownProcess"/>
    <dgm:cxn modelId="{FB5753D4-21D9-4D6F-980B-C6E9CA66226E}" srcId="{A73823FA-358F-433B-BA35-2C550B47B5E7}" destId="{CA16785D-A990-4F17-B94A-FAC3CA69973A}" srcOrd="0" destOrd="0" parTransId="{0E0DF603-F137-4BB7-BCCB-C996182E1ED4}" sibTransId="{4D174578-F4A4-4542-972F-EB7EA4485CD8}"/>
    <dgm:cxn modelId="{48C4C2DE-6CB0-43A2-9B4E-A4BD42B12D8B}" srcId="{457458D3-DD2B-4BE5-AB66-8D2068C1D111}" destId="{91FB3DF1-FD3C-4798-B4A6-80E5EECAB2C1}" srcOrd="1" destOrd="0" parTransId="{3A6A8915-6907-4473-9809-9138FD1B6245}" sibTransId="{A67A19C6-38B1-45FB-B043-82895E53E557}"/>
    <dgm:cxn modelId="{924E16E1-6381-4329-9253-90104851EC07}" type="presOf" srcId="{CA16785D-A990-4F17-B94A-FAC3CA69973A}" destId="{3759A81E-8E5E-4C70-940A-E10B97F90F59}" srcOrd="0" destOrd="0" presId="urn:microsoft.com/office/officeart/2005/8/layout/StepDownProcess"/>
    <dgm:cxn modelId="{5592059A-A37F-4544-9EFE-A7A4877DFF09}" type="presParOf" srcId="{8EA7F534-2E69-4D04-939F-B378A57381A4}" destId="{2C345BAB-01E2-4FB3-90F5-D6A21274088D}" srcOrd="0" destOrd="0" presId="urn:microsoft.com/office/officeart/2005/8/layout/StepDownProcess"/>
    <dgm:cxn modelId="{93D3D8AE-E1C2-4744-8117-6DD7C3257E53}" type="presParOf" srcId="{2C345BAB-01E2-4FB3-90F5-D6A21274088D}" destId="{A37457BD-5BFE-4BB7-8251-775F54DAED96}" srcOrd="0" destOrd="0" presId="urn:microsoft.com/office/officeart/2005/8/layout/StepDownProcess"/>
    <dgm:cxn modelId="{FDB69EEF-2F82-4BE5-8243-C7AC50EDE4C0}" type="presParOf" srcId="{2C345BAB-01E2-4FB3-90F5-D6A21274088D}" destId="{DBC96D01-3EF0-41C5-8B24-E295CA2FD338}" srcOrd="1" destOrd="0" presId="urn:microsoft.com/office/officeart/2005/8/layout/StepDownProcess"/>
    <dgm:cxn modelId="{2BE8ECB5-13CB-40E3-A138-EE3BC30C1824}" type="presParOf" srcId="{2C345BAB-01E2-4FB3-90F5-D6A21274088D}" destId="{B4BD7515-121C-4D62-90D2-D52206A7DFB6}" srcOrd="2" destOrd="0" presId="urn:microsoft.com/office/officeart/2005/8/layout/StepDownProcess"/>
    <dgm:cxn modelId="{89F161B7-3B2A-4455-9B29-0D099D1A0173}" type="presParOf" srcId="{8EA7F534-2E69-4D04-939F-B378A57381A4}" destId="{01792803-5AC2-46A4-AE3D-EC1465150A0D}" srcOrd="1" destOrd="0" presId="urn:microsoft.com/office/officeart/2005/8/layout/StepDownProcess"/>
    <dgm:cxn modelId="{EBA4A401-5651-44E9-9906-82A0F153A59B}" type="presParOf" srcId="{8EA7F534-2E69-4D04-939F-B378A57381A4}" destId="{99B3A947-CE96-4E3A-87AE-028692A9E2F3}" srcOrd="2" destOrd="0" presId="urn:microsoft.com/office/officeart/2005/8/layout/StepDownProcess"/>
    <dgm:cxn modelId="{630D3F31-A820-4EF4-A8DB-0F473A118794}" type="presParOf" srcId="{99B3A947-CE96-4E3A-87AE-028692A9E2F3}" destId="{D9D266D6-B8D9-4C0C-8AE8-E6758A8160D7}" srcOrd="0" destOrd="0" presId="urn:microsoft.com/office/officeart/2005/8/layout/StepDownProcess"/>
    <dgm:cxn modelId="{AD9402EA-0551-4E60-BAB9-2F1D616BBE39}" type="presParOf" srcId="{99B3A947-CE96-4E3A-87AE-028692A9E2F3}" destId="{FF3F0C6F-3A8E-4311-A15C-1FC230B76C33}" srcOrd="1" destOrd="0" presId="urn:microsoft.com/office/officeart/2005/8/layout/StepDownProcess"/>
    <dgm:cxn modelId="{E0BC7BF8-88DD-463E-B2F5-3746C9E38645}" type="presParOf" srcId="{99B3A947-CE96-4E3A-87AE-028692A9E2F3}" destId="{0E7D6D3C-5EBC-4526-8D55-B614196484C5}" srcOrd="2" destOrd="0" presId="urn:microsoft.com/office/officeart/2005/8/layout/StepDownProcess"/>
    <dgm:cxn modelId="{4AF58CA2-EAE6-4236-B5DE-79A900EB6CA3}" type="presParOf" srcId="{8EA7F534-2E69-4D04-939F-B378A57381A4}" destId="{77EDEB6B-2675-4CEA-9B14-76694ECDE476}" srcOrd="3" destOrd="0" presId="urn:microsoft.com/office/officeart/2005/8/layout/StepDownProcess"/>
    <dgm:cxn modelId="{82A66360-7110-4E8A-A7E7-D5C7AEFD4710}" type="presParOf" srcId="{8EA7F534-2E69-4D04-939F-B378A57381A4}" destId="{3F2FD5FE-9098-42B8-A5E2-3336A2ABCF90}" srcOrd="4" destOrd="0" presId="urn:microsoft.com/office/officeart/2005/8/layout/StepDownProcess"/>
    <dgm:cxn modelId="{76A1C478-4C74-4F07-BA99-8ABC801BD256}" type="presParOf" srcId="{3F2FD5FE-9098-42B8-A5E2-3336A2ABCF90}" destId="{A4CC64B2-441C-46EF-A406-C03DDA2AD825}" srcOrd="0" destOrd="0" presId="urn:microsoft.com/office/officeart/2005/8/layout/StepDownProcess"/>
    <dgm:cxn modelId="{6B286186-3AA2-4932-B56A-3B5FDE233E4A}" type="presParOf" srcId="{3F2FD5FE-9098-42B8-A5E2-3336A2ABCF90}" destId="{3759A81E-8E5E-4C70-940A-E10B97F90F59}" srcOrd="1"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7457BD-5BFE-4BB7-8251-775F54DAED96}">
      <dsp:nvSpPr>
        <dsp:cNvPr id="0" name=""/>
        <dsp:cNvSpPr/>
      </dsp:nvSpPr>
      <dsp:spPr>
        <a:xfrm rot="5400000">
          <a:off x="512032" y="1161562"/>
          <a:ext cx="1027302" cy="1169547"/>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flat">
          <a:bevelT w="177800" h="254000"/>
          <a:bevelB w="152400"/>
        </a:sp3d>
      </dsp:spPr>
      <dsp:style>
        <a:lnRef idx="0">
          <a:scrgbClr r="0" g="0" b="0"/>
        </a:lnRef>
        <a:fillRef idx="1">
          <a:scrgbClr r="0" g="0" b="0"/>
        </a:fillRef>
        <a:effectRef idx="1">
          <a:scrgbClr r="0" g="0" b="0"/>
        </a:effectRef>
        <a:fontRef idx="minor"/>
      </dsp:style>
    </dsp:sp>
    <dsp:sp modelId="{DBC96D01-3EF0-41C5-8B24-E295CA2FD338}">
      <dsp:nvSpPr>
        <dsp:cNvPr id="0" name=""/>
        <dsp:cNvSpPr/>
      </dsp:nvSpPr>
      <dsp:spPr>
        <a:xfrm>
          <a:off x="0" y="0"/>
          <a:ext cx="1729372" cy="1210504"/>
        </a:xfrm>
        <a:prstGeom prst="roundRect">
          <a:avLst>
            <a:gd name="adj" fmla="val 16670"/>
          </a:avLst>
        </a:prstGeom>
        <a:solidFill>
          <a:schemeClr val="accent1">
            <a:hueOff val="0"/>
            <a:satOff val="0"/>
            <a:lumOff val="0"/>
            <a:alphaOff val="0"/>
          </a:schemeClr>
        </a:solidFill>
        <a:ln>
          <a:noFill/>
        </a:ln>
        <a:effectLst>
          <a:innerShdw blurRad="25400" dist="12700" dir="13500000">
            <a:srgbClr val="000000">
              <a:alpha val="45000"/>
            </a:srgbClr>
          </a:inn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Data Collection</a:t>
          </a:r>
        </a:p>
      </dsp:txBody>
      <dsp:txXfrm>
        <a:off x="59103" y="59103"/>
        <a:ext cx="1611166" cy="1092298"/>
      </dsp:txXfrm>
    </dsp:sp>
    <dsp:sp modelId="{B4BD7515-121C-4D62-90D2-D52206A7DFB6}">
      <dsp:nvSpPr>
        <dsp:cNvPr id="0" name=""/>
        <dsp:cNvSpPr/>
      </dsp:nvSpPr>
      <dsp:spPr>
        <a:xfrm>
          <a:off x="1849956" y="111732"/>
          <a:ext cx="1257780" cy="978383"/>
        </a:xfrm>
        <a:prstGeom prst="rect">
          <a:avLst/>
        </a:prstGeom>
        <a:noFill/>
        <a:ln w="9525" cap="rnd"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Data</a:t>
          </a:r>
          <a:r>
            <a:rPr lang="en-US" sz="1200" kern="1200" baseline="0" dirty="0"/>
            <a:t> collected from  UK Police database.</a:t>
          </a:r>
          <a:endParaRPr lang="en-US" sz="1200" kern="1200" dirty="0"/>
        </a:p>
      </dsp:txBody>
      <dsp:txXfrm>
        <a:off x="1849956" y="111732"/>
        <a:ext cx="1257780" cy="978383"/>
      </dsp:txXfrm>
    </dsp:sp>
    <dsp:sp modelId="{D9D266D6-B8D9-4C0C-8AE8-E6758A8160D7}">
      <dsp:nvSpPr>
        <dsp:cNvPr id="0" name=""/>
        <dsp:cNvSpPr/>
      </dsp:nvSpPr>
      <dsp:spPr>
        <a:xfrm rot="5400000">
          <a:off x="1945865" y="2521358"/>
          <a:ext cx="1027302" cy="1169547"/>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flat">
          <a:bevelT w="177800" h="254000"/>
          <a:bevelB w="152400"/>
        </a:sp3d>
      </dsp:spPr>
      <dsp:style>
        <a:lnRef idx="0">
          <a:scrgbClr r="0" g="0" b="0"/>
        </a:lnRef>
        <a:fillRef idx="1">
          <a:scrgbClr r="0" g="0" b="0"/>
        </a:fillRef>
        <a:effectRef idx="1">
          <a:scrgbClr r="0" g="0" b="0"/>
        </a:effectRef>
        <a:fontRef idx="minor"/>
      </dsp:style>
    </dsp:sp>
    <dsp:sp modelId="{FF3F0C6F-3A8E-4311-A15C-1FC230B76C33}">
      <dsp:nvSpPr>
        <dsp:cNvPr id="0" name=""/>
        <dsp:cNvSpPr/>
      </dsp:nvSpPr>
      <dsp:spPr>
        <a:xfrm>
          <a:off x="1673693" y="1382573"/>
          <a:ext cx="1729372" cy="1210504"/>
        </a:xfrm>
        <a:prstGeom prst="roundRect">
          <a:avLst>
            <a:gd name="adj" fmla="val 16670"/>
          </a:avLst>
        </a:prstGeom>
        <a:solidFill>
          <a:schemeClr val="accent1">
            <a:hueOff val="0"/>
            <a:satOff val="0"/>
            <a:lumOff val="0"/>
            <a:alphaOff val="0"/>
          </a:schemeClr>
        </a:solidFill>
        <a:ln>
          <a:noFill/>
        </a:ln>
        <a:effectLst>
          <a:innerShdw blurRad="25400" dist="12700" dir="13500000">
            <a:srgbClr val="000000">
              <a:alpha val="45000"/>
            </a:srgbClr>
          </a:inn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Data Preparation 	</a:t>
          </a:r>
        </a:p>
      </dsp:txBody>
      <dsp:txXfrm>
        <a:off x="1732796" y="1441676"/>
        <a:ext cx="1611166" cy="1092298"/>
      </dsp:txXfrm>
    </dsp:sp>
    <dsp:sp modelId="{0E7D6D3C-5EBC-4526-8D55-B614196484C5}">
      <dsp:nvSpPr>
        <dsp:cNvPr id="0" name=""/>
        <dsp:cNvSpPr/>
      </dsp:nvSpPr>
      <dsp:spPr>
        <a:xfrm>
          <a:off x="3403065" y="1498022"/>
          <a:ext cx="1257780" cy="978383"/>
        </a:xfrm>
        <a:prstGeom prst="rect">
          <a:avLst/>
        </a:prstGeom>
        <a:noFill/>
        <a:ln w="9525" cap="rnd"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Required information for prediction is extracted.</a:t>
          </a:r>
        </a:p>
      </dsp:txBody>
      <dsp:txXfrm>
        <a:off x="3403065" y="1498022"/>
        <a:ext cx="1257780" cy="978383"/>
      </dsp:txXfrm>
    </dsp:sp>
    <dsp:sp modelId="{A4CC64B2-441C-46EF-A406-C03DDA2AD825}">
      <dsp:nvSpPr>
        <dsp:cNvPr id="0" name=""/>
        <dsp:cNvSpPr/>
      </dsp:nvSpPr>
      <dsp:spPr>
        <a:xfrm>
          <a:off x="3107526" y="2742369"/>
          <a:ext cx="1729372" cy="1210504"/>
        </a:xfrm>
        <a:prstGeom prst="roundRect">
          <a:avLst>
            <a:gd name="adj" fmla="val 16670"/>
          </a:avLst>
        </a:prstGeom>
        <a:solidFill>
          <a:schemeClr val="accent1">
            <a:hueOff val="0"/>
            <a:satOff val="0"/>
            <a:lumOff val="0"/>
            <a:alphaOff val="0"/>
          </a:schemeClr>
        </a:solidFill>
        <a:ln>
          <a:noFill/>
        </a:ln>
        <a:effectLst>
          <a:innerShdw blurRad="25400" dist="12700" dir="13500000">
            <a:srgbClr val="000000">
              <a:alpha val="45000"/>
            </a:srgbClr>
          </a:inn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Data Visualization</a:t>
          </a:r>
        </a:p>
      </dsp:txBody>
      <dsp:txXfrm>
        <a:off x="3166629" y="2801472"/>
        <a:ext cx="1611166" cy="1092298"/>
      </dsp:txXfrm>
    </dsp:sp>
    <dsp:sp modelId="{3759A81E-8E5E-4C70-940A-E10B97F90F59}">
      <dsp:nvSpPr>
        <dsp:cNvPr id="0" name=""/>
        <dsp:cNvSpPr/>
      </dsp:nvSpPr>
      <dsp:spPr>
        <a:xfrm>
          <a:off x="4836898" y="2857818"/>
          <a:ext cx="1257780" cy="978383"/>
        </a:xfrm>
        <a:prstGeom prst="rect">
          <a:avLst/>
        </a:prstGeom>
        <a:noFill/>
        <a:ln w="9525" cap="rnd"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57150" lvl="1" indent="-57150" algn="l" defTabSz="488950">
            <a:lnSpc>
              <a:spcPct val="90000"/>
            </a:lnSpc>
            <a:spcBef>
              <a:spcPct val="0"/>
            </a:spcBef>
            <a:spcAft>
              <a:spcPct val="15000"/>
            </a:spcAft>
            <a:buChar char="•"/>
          </a:pPr>
          <a:r>
            <a:rPr lang="en-US" sz="1100" kern="1200" dirty="0"/>
            <a:t>Using R and Google libraries the interaction plots are made.</a:t>
          </a:r>
        </a:p>
      </dsp:txBody>
      <dsp:txXfrm>
        <a:off x="4836898" y="2857818"/>
        <a:ext cx="1257780" cy="978383"/>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5D2E8B-0488-47B2-98A8-4DEA9FD7DE73}" type="datetimeFigureOut">
              <a:rPr lang="en-US" smtClean="0"/>
              <a:t>9/1/2018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DD154F-B6E1-49EF-B899-3B2C3A4DE9EB}" type="slidenum">
              <a:rPr lang="en-US" smtClean="0"/>
              <a:t>‹#›</a:t>
            </a:fld>
            <a:endParaRPr lang="en-US"/>
          </a:p>
        </p:txBody>
      </p:sp>
    </p:spTree>
    <p:extLst>
      <p:ext uri="{BB962C8B-B14F-4D97-AF65-F5344CB8AC3E}">
        <p14:creationId xmlns:p14="http://schemas.microsoft.com/office/powerpoint/2010/main" val="20884191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Slides 9,11,14 are videos.</a:t>
            </a:r>
          </a:p>
        </p:txBody>
      </p:sp>
      <p:sp>
        <p:nvSpPr>
          <p:cNvPr id="4" name="Slide Number Placeholder 3"/>
          <p:cNvSpPr>
            <a:spLocks noGrp="1"/>
          </p:cNvSpPr>
          <p:nvPr>
            <p:ph type="sldNum" sz="quarter" idx="10"/>
          </p:nvPr>
        </p:nvSpPr>
        <p:spPr/>
        <p:txBody>
          <a:bodyPr/>
          <a:lstStyle/>
          <a:p>
            <a:fld id="{9FDD154F-B6E1-49EF-B899-3B2C3A4DE9EB}" type="slidenum">
              <a:rPr lang="en-US" smtClean="0"/>
              <a:t>1</a:t>
            </a:fld>
            <a:endParaRPr lang="en-US"/>
          </a:p>
        </p:txBody>
      </p:sp>
    </p:spTree>
    <p:extLst>
      <p:ext uri="{BB962C8B-B14F-4D97-AF65-F5344CB8AC3E}">
        <p14:creationId xmlns:p14="http://schemas.microsoft.com/office/powerpoint/2010/main" val="2614732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picture has been generated through R program by using the ggplot2 library</a:t>
            </a:r>
          </a:p>
          <a:p>
            <a:endParaRPr lang="en-US" dirty="0"/>
          </a:p>
        </p:txBody>
      </p:sp>
      <p:sp>
        <p:nvSpPr>
          <p:cNvPr id="4" name="Slide Number Placeholder 3"/>
          <p:cNvSpPr>
            <a:spLocks noGrp="1"/>
          </p:cNvSpPr>
          <p:nvPr>
            <p:ph type="sldNum" sz="quarter" idx="10"/>
          </p:nvPr>
        </p:nvSpPr>
        <p:spPr/>
        <p:txBody>
          <a:bodyPr/>
          <a:lstStyle/>
          <a:p>
            <a:fld id="{9FDD154F-B6E1-49EF-B899-3B2C3A4DE9EB}" type="slidenum">
              <a:rPr lang="en-US" smtClean="0"/>
              <a:t>13</a:t>
            </a:fld>
            <a:endParaRPr lang="en-US"/>
          </a:p>
        </p:txBody>
      </p:sp>
    </p:spTree>
    <p:extLst>
      <p:ext uri="{BB962C8B-B14F-4D97-AF65-F5344CB8AC3E}">
        <p14:creationId xmlns:p14="http://schemas.microsoft.com/office/powerpoint/2010/main" val="37278575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video has been generated through R program by using the </a:t>
            </a:r>
            <a:r>
              <a:rPr lang="en-US" dirty="0" err="1"/>
              <a:t>googlvis</a:t>
            </a:r>
            <a:r>
              <a:rPr lang="en-US" dirty="0"/>
              <a:t> library</a:t>
            </a:r>
          </a:p>
          <a:p>
            <a:endParaRPr lang="en-US" dirty="0"/>
          </a:p>
        </p:txBody>
      </p:sp>
      <p:sp>
        <p:nvSpPr>
          <p:cNvPr id="4" name="Slide Number Placeholder 3"/>
          <p:cNvSpPr>
            <a:spLocks noGrp="1"/>
          </p:cNvSpPr>
          <p:nvPr>
            <p:ph type="sldNum" sz="quarter" idx="10"/>
          </p:nvPr>
        </p:nvSpPr>
        <p:spPr/>
        <p:txBody>
          <a:bodyPr/>
          <a:lstStyle/>
          <a:p>
            <a:fld id="{9FDD154F-B6E1-49EF-B899-3B2C3A4DE9EB}" type="slidenum">
              <a:rPr lang="en-US" smtClean="0"/>
              <a:t>14</a:t>
            </a:fld>
            <a:endParaRPr lang="en-US"/>
          </a:p>
        </p:txBody>
      </p:sp>
    </p:spTree>
    <p:extLst>
      <p:ext uri="{BB962C8B-B14F-4D97-AF65-F5344CB8AC3E}">
        <p14:creationId xmlns:p14="http://schemas.microsoft.com/office/powerpoint/2010/main" val="2104485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e1071 library was used for applying  K-</a:t>
            </a:r>
            <a:r>
              <a:rPr lang="en-US" dirty="0" err="1"/>
              <a:t>nn</a:t>
            </a:r>
            <a:r>
              <a:rPr lang="en-US" dirty="0"/>
              <a:t> algorithm,</a:t>
            </a:r>
          </a:p>
          <a:p>
            <a:r>
              <a:rPr lang="en-US" dirty="0"/>
              <a:t>The “class ” library was used for applying the </a:t>
            </a:r>
            <a:r>
              <a:rPr lang="en-US" dirty="0" err="1"/>
              <a:t>NaiveBayes</a:t>
            </a:r>
            <a:r>
              <a:rPr lang="en-US" dirty="0"/>
              <a:t> algorithm.</a:t>
            </a:r>
          </a:p>
        </p:txBody>
      </p:sp>
      <p:sp>
        <p:nvSpPr>
          <p:cNvPr id="4" name="Slide Number Placeholder 3"/>
          <p:cNvSpPr>
            <a:spLocks noGrp="1"/>
          </p:cNvSpPr>
          <p:nvPr>
            <p:ph type="sldNum" sz="quarter" idx="10"/>
          </p:nvPr>
        </p:nvSpPr>
        <p:spPr/>
        <p:txBody>
          <a:bodyPr/>
          <a:lstStyle/>
          <a:p>
            <a:fld id="{9FDD154F-B6E1-49EF-B899-3B2C3A4DE9EB}" type="slidenum">
              <a:rPr lang="en-US" smtClean="0"/>
              <a:t>15</a:t>
            </a:fld>
            <a:endParaRPr lang="en-US"/>
          </a:p>
        </p:txBody>
      </p:sp>
    </p:spTree>
    <p:extLst>
      <p:ext uri="{BB962C8B-B14F-4D97-AF65-F5344CB8AC3E}">
        <p14:creationId xmlns:p14="http://schemas.microsoft.com/office/powerpoint/2010/main" val="1142021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DD154F-B6E1-49EF-B899-3B2C3A4DE9EB}" type="slidenum">
              <a:rPr lang="en-US" smtClean="0"/>
              <a:t>16</a:t>
            </a:fld>
            <a:endParaRPr lang="en-US"/>
          </a:p>
        </p:txBody>
      </p:sp>
    </p:spTree>
    <p:extLst>
      <p:ext uri="{BB962C8B-B14F-4D97-AF65-F5344CB8AC3E}">
        <p14:creationId xmlns:p14="http://schemas.microsoft.com/office/powerpoint/2010/main" val="3879841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Phone no: 7726054801</a:t>
            </a:r>
          </a:p>
        </p:txBody>
      </p:sp>
      <p:sp>
        <p:nvSpPr>
          <p:cNvPr id="4" name="Slide Number Placeholder 3"/>
          <p:cNvSpPr>
            <a:spLocks noGrp="1"/>
          </p:cNvSpPr>
          <p:nvPr>
            <p:ph type="sldNum" sz="quarter" idx="10"/>
          </p:nvPr>
        </p:nvSpPr>
        <p:spPr/>
        <p:txBody>
          <a:bodyPr/>
          <a:lstStyle/>
          <a:p>
            <a:fld id="{9FDD154F-B6E1-49EF-B899-3B2C3A4DE9EB}" type="slidenum">
              <a:rPr lang="en-US" smtClean="0"/>
              <a:t>20</a:t>
            </a:fld>
            <a:endParaRPr lang="en-US"/>
          </a:p>
        </p:txBody>
      </p:sp>
    </p:spTree>
    <p:extLst>
      <p:ext uri="{BB962C8B-B14F-4D97-AF65-F5344CB8AC3E}">
        <p14:creationId xmlns:p14="http://schemas.microsoft.com/office/powerpoint/2010/main" val="2564114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cleaning has been done through some manual effort and by some R program using </a:t>
            </a:r>
            <a:r>
              <a:rPr lang="en-US" dirty="0" err="1"/>
              <a:t>tidyR</a:t>
            </a:r>
            <a:r>
              <a:rPr lang="en-US" dirty="0"/>
              <a:t> library.</a:t>
            </a:r>
          </a:p>
        </p:txBody>
      </p:sp>
      <p:sp>
        <p:nvSpPr>
          <p:cNvPr id="4" name="Slide Number Placeholder 3"/>
          <p:cNvSpPr>
            <a:spLocks noGrp="1"/>
          </p:cNvSpPr>
          <p:nvPr>
            <p:ph type="sldNum" sz="quarter" idx="10"/>
          </p:nvPr>
        </p:nvSpPr>
        <p:spPr/>
        <p:txBody>
          <a:bodyPr/>
          <a:lstStyle/>
          <a:p>
            <a:fld id="{9FDD154F-B6E1-49EF-B899-3B2C3A4DE9EB}" type="slidenum">
              <a:rPr lang="en-US" smtClean="0"/>
              <a:t>5</a:t>
            </a:fld>
            <a:endParaRPr lang="en-US"/>
          </a:p>
        </p:txBody>
      </p:sp>
    </p:spTree>
    <p:extLst>
      <p:ext uri="{BB962C8B-B14F-4D97-AF65-F5344CB8AC3E}">
        <p14:creationId xmlns:p14="http://schemas.microsoft.com/office/powerpoint/2010/main" val="12386263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Libraries </a:t>
            </a:r>
            <a:r>
              <a:rPr lang="en-US" dirty="0" err="1"/>
              <a:t>RgoogleMap</a:t>
            </a:r>
            <a:r>
              <a:rPr lang="en-US" dirty="0"/>
              <a:t>, </a:t>
            </a:r>
            <a:r>
              <a:rPr lang="en-US" dirty="0" err="1"/>
              <a:t>googleVis</a:t>
            </a:r>
            <a:r>
              <a:rPr lang="en-US" dirty="0"/>
              <a:t> , </a:t>
            </a:r>
            <a:r>
              <a:rPr lang="en-US" dirty="0" err="1"/>
              <a:t>ggmap</a:t>
            </a:r>
            <a:r>
              <a:rPr lang="en-US" dirty="0"/>
              <a:t> , ggplot2 for </a:t>
            </a:r>
            <a:r>
              <a:rPr lang="en-US" dirty="0" err="1"/>
              <a:t>visualisation</a:t>
            </a:r>
            <a:endParaRPr lang="en-US" dirty="0"/>
          </a:p>
        </p:txBody>
      </p:sp>
      <p:sp>
        <p:nvSpPr>
          <p:cNvPr id="4" name="Slide Number Placeholder 3"/>
          <p:cNvSpPr>
            <a:spLocks noGrp="1"/>
          </p:cNvSpPr>
          <p:nvPr>
            <p:ph type="sldNum" sz="quarter" idx="10"/>
          </p:nvPr>
        </p:nvSpPr>
        <p:spPr/>
        <p:txBody>
          <a:bodyPr/>
          <a:lstStyle/>
          <a:p>
            <a:fld id="{9FDD154F-B6E1-49EF-B899-3B2C3A4DE9EB}" type="slidenum">
              <a:rPr lang="en-US" smtClean="0"/>
              <a:t>6</a:t>
            </a:fld>
            <a:endParaRPr lang="en-US"/>
          </a:p>
        </p:txBody>
      </p:sp>
    </p:spTree>
    <p:extLst>
      <p:ext uri="{BB962C8B-B14F-4D97-AF65-F5344CB8AC3E}">
        <p14:creationId xmlns:p14="http://schemas.microsoft.com/office/powerpoint/2010/main" val="1957315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picture has been generated through R program by using the </a:t>
            </a:r>
            <a:r>
              <a:rPr lang="en-US" dirty="0" err="1"/>
              <a:t>RgoogleMap</a:t>
            </a:r>
            <a:r>
              <a:rPr lang="en-US" dirty="0"/>
              <a:t> library.</a:t>
            </a:r>
          </a:p>
        </p:txBody>
      </p:sp>
      <p:sp>
        <p:nvSpPr>
          <p:cNvPr id="4" name="Slide Number Placeholder 3"/>
          <p:cNvSpPr>
            <a:spLocks noGrp="1"/>
          </p:cNvSpPr>
          <p:nvPr>
            <p:ph type="sldNum" sz="quarter" idx="10"/>
          </p:nvPr>
        </p:nvSpPr>
        <p:spPr/>
        <p:txBody>
          <a:bodyPr/>
          <a:lstStyle/>
          <a:p>
            <a:fld id="{9FDD154F-B6E1-49EF-B899-3B2C3A4DE9EB}" type="slidenum">
              <a:rPr lang="en-US" smtClean="0"/>
              <a:t>7</a:t>
            </a:fld>
            <a:endParaRPr lang="en-US"/>
          </a:p>
        </p:txBody>
      </p:sp>
    </p:spTree>
    <p:extLst>
      <p:ext uri="{BB962C8B-B14F-4D97-AF65-F5344CB8AC3E}">
        <p14:creationId xmlns:p14="http://schemas.microsoft.com/office/powerpoint/2010/main" val="3547973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picture has been generated through R program by using the </a:t>
            </a:r>
            <a:r>
              <a:rPr lang="en-US" dirty="0" err="1"/>
              <a:t>RgoogleMap</a:t>
            </a:r>
            <a:r>
              <a:rPr lang="en-US" dirty="0"/>
              <a:t> library.</a:t>
            </a:r>
          </a:p>
          <a:p>
            <a:endParaRPr lang="en-US" dirty="0"/>
          </a:p>
        </p:txBody>
      </p:sp>
      <p:sp>
        <p:nvSpPr>
          <p:cNvPr id="4" name="Slide Number Placeholder 3"/>
          <p:cNvSpPr>
            <a:spLocks noGrp="1"/>
          </p:cNvSpPr>
          <p:nvPr>
            <p:ph type="sldNum" sz="quarter" idx="10"/>
          </p:nvPr>
        </p:nvSpPr>
        <p:spPr/>
        <p:txBody>
          <a:bodyPr/>
          <a:lstStyle/>
          <a:p>
            <a:fld id="{9FDD154F-B6E1-49EF-B899-3B2C3A4DE9EB}" type="slidenum">
              <a:rPr lang="en-US" smtClean="0"/>
              <a:t>8</a:t>
            </a:fld>
            <a:endParaRPr lang="en-US"/>
          </a:p>
        </p:txBody>
      </p:sp>
    </p:spTree>
    <p:extLst>
      <p:ext uri="{BB962C8B-B14F-4D97-AF65-F5344CB8AC3E}">
        <p14:creationId xmlns:p14="http://schemas.microsoft.com/office/powerpoint/2010/main" val="30005730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video.</a:t>
            </a:r>
          </a:p>
          <a:p>
            <a:r>
              <a:rPr lang="en-US" dirty="0"/>
              <a:t>It’s a screen capture.</a:t>
            </a:r>
          </a:p>
        </p:txBody>
      </p:sp>
      <p:sp>
        <p:nvSpPr>
          <p:cNvPr id="4" name="Slide Number Placeholder 3"/>
          <p:cNvSpPr>
            <a:spLocks noGrp="1"/>
          </p:cNvSpPr>
          <p:nvPr>
            <p:ph type="sldNum" sz="quarter" idx="10"/>
          </p:nvPr>
        </p:nvSpPr>
        <p:spPr/>
        <p:txBody>
          <a:bodyPr/>
          <a:lstStyle/>
          <a:p>
            <a:fld id="{9FDD154F-B6E1-49EF-B899-3B2C3A4DE9EB}" type="slidenum">
              <a:rPr lang="en-US" smtClean="0"/>
              <a:t>9</a:t>
            </a:fld>
            <a:endParaRPr lang="en-US"/>
          </a:p>
        </p:txBody>
      </p:sp>
    </p:spTree>
    <p:extLst>
      <p:ext uri="{BB962C8B-B14F-4D97-AF65-F5344CB8AC3E}">
        <p14:creationId xmlns:p14="http://schemas.microsoft.com/office/powerpoint/2010/main" val="1279983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picture has been generated through R program by using the </a:t>
            </a:r>
            <a:r>
              <a:rPr lang="en-US" dirty="0" err="1"/>
              <a:t>ggmap</a:t>
            </a:r>
            <a:r>
              <a:rPr lang="en-US" dirty="0"/>
              <a:t> library</a:t>
            </a:r>
          </a:p>
          <a:p>
            <a:endParaRPr lang="en-US" dirty="0"/>
          </a:p>
        </p:txBody>
      </p:sp>
      <p:sp>
        <p:nvSpPr>
          <p:cNvPr id="4" name="Slide Number Placeholder 3"/>
          <p:cNvSpPr>
            <a:spLocks noGrp="1"/>
          </p:cNvSpPr>
          <p:nvPr>
            <p:ph type="sldNum" sz="quarter" idx="10"/>
          </p:nvPr>
        </p:nvSpPr>
        <p:spPr/>
        <p:txBody>
          <a:bodyPr/>
          <a:lstStyle/>
          <a:p>
            <a:fld id="{9FDD154F-B6E1-49EF-B899-3B2C3A4DE9EB}" type="slidenum">
              <a:rPr lang="en-US" smtClean="0"/>
              <a:t>10</a:t>
            </a:fld>
            <a:endParaRPr lang="en-US"/>
          </a:p>
        </p:txBody>
      </p:sp>
    </p:spTree>
    <p:extLst>
      <p:ext uri="{BB962C8B-B14F-4D97-AF65-F5344CB8AC3E}">
        <p14:creationId xmlns:p14="http://schemas.microsoft.com/office/powerpoint/2010/main" val="3367461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video. Generated by R program using </a:t>
            </a:r>
            <a:r>
              <a:rPr lang="en-US" dirty="0" err="1"/>
              <a:t>ggmap</a:t>
            </a:r>
            <a:r>
              <a:rPr lang="en-US" dirty="0"/>
              <a:t> library.</a:t>
            </a:r>
          </a:p>
          <a:p>
            <a:r>
              <a:rPr lang="en-US" dirty="0"/>
              <a:t>Some points, Before they is red color </a:t>
            </a:r>
            <a:r>
              <a:rPr lang="en-US" dirty="0" err="1"/>
              <a:t>ie</a:t>
            </a:r>
            <a:r>
              <a:rPr lang="en-US" dirty="0"/>
              <a:t> around 5000 crimes has happened, after some moths if changed to green </a:t>
            </a:r>
            <a:r>
              <a:rPr lang="en-US" dirty="0" err="1"/>
              <a:t>ie</a:t>
            </a:r>
            <a:r>
              <a:rPr lang="en-US" dirty="0"/>
              <a:t> around 1000 crimes,</a:t>
            </a:r>
          </a:p>
          <a:p>
            <a:r>
              <a:rPr lang="en-US" dirty="0"/>
              <a:t>This means that crimes have been decreased in that area</a:t>
            </a:r>
          </a:p>
        </p:txBody>
      </p:sp>
      <p:sp>
        <p:nvSpPr>
          <p:cNvPr id="4" name="Slide Number Placeholder 3"/>
          <p:cNvSpPr>
            <a:spLocks noGrp="1"/>
          </p:cNvSpPr>
          <p:nvPr>
            <p:ph type="sldNum" sz="quarter" idx="10"/>
          </p:nvPr>
        </p:nvSpPr>
        <p:spPr/>
        <p:txBody>
          <a:bodyPr/>
          <a:lstStyle/>
          <a:p>
            <a:fld id="{9FDD154F-B6E1-49EF-B899-3B2C3A4DE9EB}" type="slidenum">
              <a:rPr lang="en-US" smtClean="0"/>
              <a:t>11</a:t>
            </a:fld>
            <a:endParaRPr lang="en-US"/>
          </a:p>
        </p:txBody>
      </p:sp>
    </p:spTree>
    <p:extLst>
      <p:ext uri="{BB962C8B-B14F-4D97-AF65-F5344CB8AC3E}">
        <p14:creationId xmlns:p14="http://schemas.microsoft.com/office/powerpoint/2010/main" val="943579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picture has been generated through R program by using the </a:t>
            </a:r>
            <a:r>
              <a:rPr lang="en-US" dirty="0" err="1"/>
              <a:t>ggmap</a:t>
            </a:r>
            <a:r>
              <a:rPr lang="en-US" dirty="0"/>
              <a:t> library</a:t>
            </a:r>
          </a:p>
          <a:p>
            <a:endParaRPr lang="en-US" dirty="0"/>
          </a:p>
        </p:txBody>
      </p:sp>
      <p:sp>
        <p:nvSpPr>
          <p:cNvPr id="4" name="Slide Number Placeholder 3"/>
          <p:cNvSpPr>
            <a:spLocks noGrp="1"/>
          </p:cNvSpPr>
          <p:nvPr>
            <p:ph type="sldNum" sz="quarter" idx="10"/>
          </p:nvPr>
        </p:nvSpPr>
        <p:spPr/>
        <p:txBody>
          <a:bodyPr/>
          <a:lstStyle/>
          <a:p>
            <a:fld id="{9FDD154F-B6E1-49EF-B899-3B2C3A4DE9EB}" type="slidenum">
              <a:rPr lang="en-US" smtClean="0"/>
              <a:t>12</a:t>
            </a:fld>
            <a:endParaRPr lang="en-US"/>
          </a:p>
        </p:txBody>
      </p:sp>
    </p:spTree>
    <p:extLst>
      <p:ext uri="{BB962C8B-B14F-4D97-AF65-F5344CB8AC3E}">
        <p14:creationId xmlns:p14="http://schemas.microsoft.com/office/powerpoint/2010/main" val="2885278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9/1/2018</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8.png"/><Relationship Id="rId4"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802D7-1464-444F-B704-B3AAE517EA00}"/>
              </a:ext>
            </a:extLst>
          </p:cNvPr>
          <p:cNvSpPr>
            <a:spLocks noGrp="1"/>
          </p:cNvSpPr>
          <p:nvPr>
            <p:ph type="ctrTitle"/>
          </p:nvPr>
        </p:nvSpPr>
        <p:spPr/>
        <p:txBody>
          <a:bodyPr>
            <a:normAutofit fontScale="90000"/>
          </a:bodyPr>
          <a:lstStyle/>
          <a:p>
            <a:r>
              <a:rPr lang="en-US" sz="5400" b="1" dirty="0">
                <a:latin typeface="Algerian" panose="04020705040A02060702" pitchFamily="82" charset="0"/>
              </a:rPr>
              <a:t>Crime PREDICTION &amp; MONITORING FRAMEWORK BASED ON SPATIAL ANALYSIS</a:t>
            </a:r>
          </a:p>
        </p:txBody>
      </p:sp>
      <p:sp>
        <p:nvSpPr>
          <p:cNvPr id="3" name="TextBox 2">
            <a:extLst>
              <a:ext uri="{FF2B5EF4-FFF2-40B4-BE49-F238E27FC236}">
                <a16:creationId xmlns:a16="http://schemas.microsoft.com/office/drawing/2014/main" id="{DB723275-D5C3-4EA4-9CB6-85065A59D93A}"/>
              </a:ext>
            </a:extLst>
          </p:cNvPr>
          <p:cNvSpPr txBox="1"/>
          <p:nvPr/>
        </p:nvSpPr>
        <p:spPr>
          <a:xfrm>
            <a:off x="8469444" y="4347147"/>
            <a:ext cx="3584636" cy="830997"/>
          </a:xfrm>
          <a:prstGeom prst="rect">
            <a:avLst/>
          </a:prstGeom>
          <a:noFill/>
        </p:spPr>
        <p:txBody>
          <a:bodyPr wrap="none" rtlCol="0">
            <a:spAutoFit/>
          </a:bodyPr>
          <a:lstStyle/>
          <a:p>
            <a:r>
              <a:rPr lang="en-US" sz="2400" dirty="0"/>
              <a:t>BY</a:t>
            </a:r>
          </a:p>
          <a:p>
            <a:r>
              <a:rPr lang="en-US" sz="2400" dirty="0"/>
              <a:t>T HITESH KUMAR REDDY</a:t>
            </a:r>
          </a:p>
        </p:txBody>
      </p:sp>
      <p:sp>
        <p:nvSpPr>
          <p:cNvPr id="4" name="TextBox 3">
            <a:extLst>
              <a:ext uri="{FF2B5EF4-FFF2-40B4-BE49-F238E27FC236}">
                <a16:creationId xmlns:a16="http://schemas.microsoft.com/office/drawing/2014/main" id="{0E089C11-5A90-4199-AD97-67FB74F1E452}"/>
              </a:ext>
            </a:extLst>
          </p:cNvPr>
          <p:cNvSpPr txBox="1"/>
          <p:nvPr/>
        </p:nvSpPr>
        <p:spPr>
          <a:xfrm>
            <a:off x="684212" y="5336498"/>
            <a:ext cx="4243469" cy="1384995"/>
          </a:xfrm>
          <a:prstGeom prst="rect">
            <a:avLst/>
          </a:prstGeom>
          <a:noFill/>
        </p:spPr>
        <p:txBody>
          <a:bodyPr wrap="none" rtlCol="0">
            <a:spAutoFit/>
          </a:bodyPr>
          <a:lstStyle/>
          <a:p>
            <a:r>
              <a:rPr lang="en-US" sz="2800" dirty="0"/>
              <a:t>GUIDE:</a:t>
            </a:r>
          </a:p>
          <a:p>
            <a:r>
              <a:rPr lang="en-US" sz="2800" dirty="0"/>
              <a:t>MRS. BHAVNA SAINI</a:t>
            </a:r>
          </a:p>
          <a:p>
            <a:r>
              <a:rPr lang="en-US" sz="2800" dirty="0"/>
              <a:t>MRS. GINIKA MAHAJAN</a:t>
            </a:r>
          </a:p>
        </p:txBody>
      </p:sp>
    </p:spTree>
    <p:extLst>
      <p:ext uri="{BB962C8B-B14F-4D97-AF65-F5344CB8AC3E}">
        <p14:creationId xmlns:p14="http://schemas.microsoft.com/office/powerpoint/2010/main" val="467910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76233-18E4-47BB-82A3-9C68065E1267}"/>
              </a:ext>
            </a:extLst>
          </p:cNvPr>
          <p:cNvSpPr>
            <a:spLocks noGrp="1"/>
          </p:cNvSpPr>
          <p:nvPr>
            <p:ph type="title"/>
          </p:nvPr>
        </p:nvSpPr>
        <p:spPr>
          <a:xfrm>
            <a:off x="501834" y="141667"/>
            <a:ext cx="9917173" cy="1603813"/>
          </a:xfrm>
        </p:spPr>
        <p:txBody>
          <a:bodyPr>
            <a:normAutofit fontScale="90000"/>
          </a:bodyPr>
          <a:lstStyle/>
          <a:p>
            <a:pPr algn="ctr"/>
            <a:r>
              <a:rPr lang="en-US" dirty="0"/>
              <a:t>Frequency Map- Showing the areas with A given Range OF NUMBER OF CRIMES</a:t>
            </a:r>
          </a:p>
        </p:txBody>
      </p:sp>
      <p:sp>
        <p:nvSpPr>
          <p:cNvPr id="3" name="TextBox 2">
            <a:extLst>
              <a:ext uri="{FF2B5EF4-FFF2-40B4-BE49-F238E27FC236}">
                <a16:creationId xmlns:a16="http://schemas.microsoft.com/office/drawing/2014/main" id="{A3293645-528E-4D91-BC51-4D26B2029D40}"/>
              </a:ext>
            </a:extLst>
          </p:cNvPr>
          <p:cNvSpPr txBox="1"/>
          <p:nvPr/>
        </p:nvSpPr>
        <p:spPr>
          <a:xfrm>
            <a:off x="7534141" y="1996225"/>
            <a:ext cx="4443211" cy="2862322"/>
          </a:xfrm>
          <a:prstGeom prst="rect">
            <a:avLst/>
          </a:prstGeom>
          <a:noFill/>
        </p:spPr>
        <p:txBody>
          <a:bodyPr wrap="square" rtlCol="0">
            <a:spAutoFit/>
          </a:bodyPr>
          <a:lstStyle/>
          <a:p>
            <a:r>
              <a:rPr lang="en-IN" dirty="0"/>
              <a:t>The  picture is the crime density map which shows the frequency of crimes happened in an area. The picture visualises the areas based on the number of crimes that happened in an area. The areas with less frequent crimes are displayed in the green colour, and the areas with more frequent crimes are displayed in Red colour. </a:t>
            </a:r>
            <a:endParaRPr lang="en-US" dirty="0"/>
          </a:p>
        </p:txBody>
      </p:sp>
      <p:pic>
        <p:nvPicPr>
          <p:cNvPr id="7" name="Picture 6">
            <a:extLst>
              <a:ext uri="{FF2B5EF4-FFF2-40B4-BE49-F238E27FC236}">
                <a16:creationId xmlns:a16="http://schemas.microsoft.com/office/drawing/2014/main" id="{22E30CC6-AECD-4D0E-81FA-D4940710490A}"/>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01834" y="1745480"/>
            <a:ext cx="6840662" cy="4286830"/>
          </a:xfrm>
          <a:prstGeom prst="rect">
            <a:avLst/>
          </a:prstGeom>
          <a:noFill/>
        </p:spPr>
      </p:pic>
    </p:spTree>
    <p:extLst>
      <p:ext uri="{BB962C8B-B14F-4D97-AF65-F5344CB8AC3E}">
        <p14:creationId xmlns:p14="http://schemas.microsoft.com/office/powerpoint/2010/main" val="2990821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TinyTake by MangoApps1">
            <a:hlinkClick r:id="" action="ppaction://media"/>
            <a:extLst>
              <a:ext uri="{FF2B5EF4-FFF2-40B4-BE49-F238E27FC236}">
                <a16:creationId xmlns:a16="http://schemas.microsoft.com/office/drawing/2014/main" id="{03AD1C83-7D9C-4BD6-97FB-77D7AA089BB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777922" y="300251"/>
            <a:ext cx="8093123" cy="5609229"/>
          </a:xfrm>
        </p:spPr>
      </p:pic>
    </p:spTree>
    <p:extLst>
      <p:ext uri="{BB962C8B-B14F-4D97-AF65-F5344CB8AC3E}">
        <p14:creationId xmlns:p14="http://schemas.microsoft.com/office/powerpoint/2010/main" val="2491726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6B6F0-955B-44E9-A742-2F19F605F7E3}"/>
              </a:ext>
            </a:extLst>
          </p:cNvPr>
          <p:cNvSpPr>
            <a:spLocks noGrp="1"/>
          </p:cNvSpPr>
          <p:nvPr>
            <p:ph type="title"/>
          </p:nvPr>
        </p:nvSpPr>
        <p:spPr>
          <a:xfrm>
            <a:off x="249302" y="197938"/>
            <a:ext cx="8534400" cy="900332"/>
          </a:xfrm>
        </p:spPr>
        <p:txBody>
          <a:bodyPr>
            <a:normAutofit fontScale="90000"/>
          </a:bodyPr>
          <a:lstStyle/>
          <a:p>
            <a:r>
              <a:rPr lang="en-US" dirty="0"/>
              <a:t>Areas with the Specified TYPE OF Crime That Happened</a:t>
            </a:r>
          </a:p>
        </p:txBody>
      </p:sp>
      <p:pic>
        <p:nvPicPr>
          <p:cNvPr id="6" name="Picture 5">
            <a:extLst>
              <a:ext uri="{FF2B5EF4-FFF2-40B4-BE49-F238E27FC236}">
                <a16:creationId xmlns:a16="http://schemas.microsoft.com/office/drawing/2014/main" id="{6EC18FB1-A285-47AD-8CAC-5B3E220BA44D}"/>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49303" y="1313646"/>
            <a:ext cx="6975746" cy="4610636"/>
          </a:xfrm>
          <a:prstGeom prst="rect">
            <a:avLst/>
          </a:prstGeom>
          <a:noFill/>
        </p:spPr>
      </p:pic>
      <p:sp>
        <p:nvSpPr>
          <p:cNvPr id="7" name="TextBox 6">
            <a:extLst>
              <a:ext uri="{FF2B5EF4-FFF2-40B4-BE49-F238E27FC236}">
                <a16:creationId xmlns:a16="http://schemas.microsoft.com/office/drawing/2014/main" id="{77946038-C8A2-4BBD-8FE4-BC250F5034DA}"/>
              </a:ext>
            </a:extLst>
          </p:cNvPr>
          <p:cNvSpPr txBox="1"/>
          <p:nvPr/>
        </p:nvSpPr>
        <p:spPr>
          <a:xfrm>
            <a:off x="7753082" y="1313646"/>
            <a:ext cx="3957796" cy="3139321"/>
          </a:xfrm>
          <a:prstGeom prst="rect">
            <a:avLst/>
          </a:prstGeom>
          <a:noFill/>
        </p:spPr>
        <p:txBody>
          <a:bodyPr wrap="square" rtlCol="0">
            <a:spAutoFit/>
          </a:bodyPr>
          <a:lstStyle/>
          <a:p>
            <a:r>
              <a:rPr lang="en-IN" dirty="0"/>
              <a:t>The Figure visualises the areas where the crime happened along with the type of crime. This helps to visualise what type of crime is happening more and the hotspots based on the type of crime. We can see that the colour pink is more in the picture which says that Anti-social behaviour crimes are more frequently reported.</a:t>
            </a:r>
            <a:endParaRPr lang="en-US" dirty="0"/>
          </a:p>
        </p:txBody>
      </p:sp>
    </p:spTree>
    <p:extLst>
      <p:ext uri="{BB962C8B-B14F-4D97-AF65-F5344CB8AC3E}">
        <p14:creationId xmlns:p14="http://schemas.microsoft.com/office/powerpoint/2010/main" val="14782349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A4FA5-7B68-4F21-99EE-F42B19584D1A}"/>
              </a:ext>
            </a:extLst>
          </p:cNvPr>
          <p:cNvSpPr>
            <a:spLocks noGrp="1"/>
          </p:cNvSpPr>
          <p:nvPr>
            <p:ph type="title"/>
          </p:nvPr>
        </p:nvSpPr>
        <p:spPr>
          <a:xfrm>
            <a:off x="267286" y="168813"/>
            <a:ext cx="11388093" cy="1041009"/>
          </a:xfrm>
        </p:spPr>
        <p:txBody>
          <a:bodyPr>
            <a:normAutofit fontScale="90000"/>
          </a:bodyPr>
          <a:lstStyle/>
          <a:p>
            <a:r>
              <a:rPr lang="en-US" dirty="0"/>
              <a:t>Calendar plot Representing the frequency of Crimes by month</a:t>
            </a:r>
          </a:p>
        </p:txBody>
      </p:sp>
      <p:pic>
        <p:nvPicPr>
          <p:cNvPr id="6" name="Picture 5">
            <a:extLst>
              <a:ext uri="{FF2B5EF4-FFF2-40B4-BE49-F238E27FC236}">
                <a16:creationId xmlns:a16="http://schemas.microsoft.com/office/drawing/2014/main" id="{C7683633-BEB8-4073-9BE6-6C30BB1ECFF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67231" y="1527418"/>
            <a:ext cx="5982054" cy="4190801"/>
          </a:xfrm>
          <a:prstGeom prst="rect">
            <a:avLst/>
          </a:prstGeom>
          <a:noFill/>
        </p:spPr>
      </p:pic>
      <p:sp>
        <p:nvSpPr>
          <p:cNvPr id="7" name="TextBox 6">
            <a:extLst>
              <a:ext uri="{FF2B5EF4-FFF2-40B4-BE49-F238E27FC236}">
                <a16:creationId xmlns:a16="http://schemas.microsoft.com/office/drawing/2014/main" id="{8217E0E7-8037-414B-9EB8-B9BF99E2CE62}"/>
              </a:ext>
            </a:extLst>
          </p:cNvPr>
          <p:cNvSpPr txBox="1"/>
          <p:nvPr/>
        </p:nvSpPr>
        <p:spPr>
          <a:xfrm>
            <a:off x="6915955" y="1622738"/>
            <a:ext cx="4211391" cy="2031325"/>
          </a:xfrm>
          <a:prstGeom prst="rect">
            <a:avLst/>
          </a:prstGeom>
          <a:noFill/>
        </p:spPr>
        <p:txBody>
          <a:bodyPr wrap="square" rtlCol="0">
            <a:spAutoFit/>
          </a:bodyPr>
          <a:lstStyle/>
          <a:p>
            <a:r>
              <a:rPr lang="en-IN" dirty="0"/>
              <a:t>The picture is the reported generated from the available data. This visualizes the no of crimes reported in a month based on the category. This is the numerical data which gives the idea how the crimes are trending.</a:t>
            </a:r>
            <a:endParaRPr lang="en-US" dirty="0"/>
          </a:p>
        </p:txBody>
      </p:sp>
    </p:spTree>
    <p:extLst>
      <p:ext uri="{BB962C8B-B14F-4D97-AF65-F5344CB8AC3E}">
        <p14:creationId xmlns:p14="http://schemas.microsoft.com/office/powerpoint/2010/main" val="35457873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151C3-067E-4143-8A90-E837F44B2689}"/>
              </a:ext>
            </a:extLst>
          </p:cNvPr>
          <p:cNvSpPr>
            <a:spLocks noGrp="1"/>
          </p:cNvSpPr>
          <p:nvPr>
            <p:ph type="title"/>
          </p:nvPr>
        </p:nvSpPr>
        <p:spPr>
          <a:xfrm>
            <a:off x="625278" y="5350933"/>
            <a:ext cx="11372045" cy="1507067"/>
          </a:xfrm>
        </p:spPr>
        <p:txBody>
          <a:bodyPr/>
          <a:lstStyle/>
          <a:p>
            <a:r>
              <a:rPr lang="en-US" dirty="0"/>
              <a:t>Changes in frequency of crimes by Months</a:t>
            </a:r>
          </a:p>
        </p:txBody>
      </p:sp>
      <p:pic>
        <p:nvPicPr>
          <p:cNvPr id="6" name="TinyTake05-04-2018-02-36-35">
            <a:hlinkClick r:id="" action="ppaction://media"/>
            <a:extLst>
              <a:ext uri="{FF2B5EF4-FFF2-40B4-BE49-F238E27FC236}">
                <a16:creationId xmlns:a16="http://schemas.microsoft.com/office/drawing/2014/main" id="{0BAAE771-6473-4ECF-BA02-9B0B26B8C14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159099" y="154548"/>
            <a:ext cx="8950815" cy="4906850"/>
          </a:xfrm>
        </p:spPr>
      </p:pic>
    </p:spTree>
    <p:extLst>
      <p:ext uri="{BB962C8B-B14F-4D97-AF65-F5344CB8AC3E}">
        <p14:creationId xmlns:p14="http://schemas.microsoft.com/office/powerpoint/2010/main" val="2522579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38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27902-79B5-462B-B633-CE7059BEF98F}"/>
              </a:ext>
            </a:extLst>
          </p:cNvPr>
          <p:cNvSpPr>
            <a:spLocks noGrp="1"/>
          </p:cNvSpPr>
          <p:nvPr>
            <p:ph type="title"/>
          </p:nvPr>
        </p:nvSpPr>
        <p:spPr>
          <a:xfrm>
            <a:off x="749526" y="294154"/>
            <a:ext cx="8534400" cy="1064383"/>
          </a:xfrm>
        </p:spPr>
        <p:txBody>
          <a:bodyPr>
            <a:normAutofit fontScale="90000"/>
          </a:bodyPr>
          <a:lstStyle/>
          <a:p>
            <a:r>
              <a:rPr lang="en-US" b="1" dirty="0"/>
              <a:t>Model planning</a:t>
            </a:r>
            <a:br>
              <a:rPr lang="en-US" b="1" dirty="0"/>
            </a:br>
            <a:endParaRPr lang="en-US" dirty="0"/>
          </a:p>
        </p:txBody>
      </p:sp>
      <p:sp>
        <p:nvSpPr>
          <p:cNvPr id="5" name="TextBox 4">
            <a:extLst>
              <a:ext uri="{FF2B5EF4-FFF2-40B4-BE49-F238E27FC236}">
                <a16:creationId xmlns:a16="http://schemas.microsoft.com/office/drawing/2014/main" id="{FC903B8B-B1E9-4295-B1EC-B042ED755437}"/>
              </a:ext>
            </a:extLst>
          </p:cNvPr>
          <p:cNvSpPr txBox="1"/>
          <p:nvPr/>
        </p:nvSpPr>
        <p:spPr>
          <a:xfrm>
            <a:off x="749526" y="1358537"/>
            <a:ext cx="10358845" cy="1200329"/>
          </a:xfrm>
          <a:prstGeom prst="rect">
            <a:avLst/>
          </a:prstGeom>
          <a:noFill/>
        </p:spPr>
        <p:txBody>
          <a:bodyPr wrap="square" rtlCol="0">
            <a:spAutoFit/>
          </a:bodyPr>
          <a:lstStyle/>
          <a:p>
            <a:r>
              <a:rPr lang="en-IN" dirty="0"/>
              <a:t>As we are dealing with the crime data and the outcome is prediction of type of crime, so we decided to use the classification algorithms. we decided to use the supervised learning algorithms as this involves learning the datasets which is past data.</a:t>
            </a:r>
            <a:endParaRPr lang="en-US" dirty="0"/>
          </a:p>
          <a:p>
            <a:endParaRPr lang="en-US" dirty="0"/>
          </a:p>
        </p:txBody>
      </p:sp>
      <p:sp>
        <p:nvSpPr>
          <p:cNvPr id="7" name="TextBox 6">
            <a:extLst>
              <a:ext uri="{FF2B5EF4-FFF2-40B4-BE49-F238E27FC236}">
                <a16:creationId xmlns:a16="http://schemas.microsoft.com/office/drawing/2014/main" id="{13F66C80-1C2B-4EAB-AE63-400DE11E2943}"/>
              </a:ext>
            </a:extLst>
          </p:cNvPr>
          <p:cNvSpPr txBox="1"/>
          <p:nvPr/>
        </p:nvSpPr>
        <p:spPr>
          <a:xfrm>
            <a:off x="749526" y="2710543"/>
            <a:ext cx="6191794" cy="584775"/>
          </a:xfrm>
          <a:prstGeom prst="rect">
            <a:avLst/>
          </a:prstGeom>
          <a:noFill/>
        </p:spPr>
        <p:txBody>
          <a:bodyPr wrap="square" rtlCol="0">
            <a:spAutoFit/>
          </a:bodyPr>
          <a:lstStyle/>
          <a:p>
            <a:r>
              <a:rPr lang="en-US" sz="3200" b="1" cap="all" dirty="0">
                <a:ln w="3175" cmpd="sng">
                  <a:noFill/>
                </a:ln>
                <a:solidFill>
                  <a:prstClr val="white"/>
                </a:solidFill>
                <a:ea typeface="+mj-ea"/>
                <a:cs typeface="+mj-cs"/>
              </a:rPr>
              <a:t>Model BUILDING</a:t>
            </a:r>
            <a:endParaRPr lang="en-US" dirty="0"/>
          </a:p>
        </p:txBody>
      </p:sp>
      <p:sp>
        <p:nvSpPr>
          <p:cNvPr id="9" name="TextBox 8">
            <a:extLst>
              <a:ext uri="{FF2B5EF4-FFF2-40B4-BE49-F238E27FC236}">
                <a16:creationId xmlns:a16="http://schemas.microsoft.com/office/drawing/2014/main" id="{EA9E6172-38C3-4742-8ED0-293C264D48BC}"/>
              </a:ext>
            </a:extLst>
          </p:cNvPr>
          <p:cNvSpPr txBox="1"/>
          <p:nvPr/>
        </p:nvSpPr>
        <p:spPr>
          <a:xfrm>
            <a:off x="749526" y="3623249"/>
            <a:ext cx="10536783" cy="646331"/>
          </a:xfrm>
          <a:prstGeom prst="rect">
            <a:avLst/>
          </a:prstGeom>
          <a:noFill/>
        </p:spPr>
        <p:txBody>
          <a:bodyPr wrap="square" rtlCol="0">
            <a:spAutoFit/>
          </a:bodyPr>
          <a:lstStyle/>
          <a:p>
            <a:r>
              <a:rPr lang="en-IN" dirty="0"/>
              <a:t>As per the decisions in the model planning we decided to use the following learning algorithms.</a:t>
            </a:r>
            <a:endParaRPr lang="en-US" dirty="0"/>
          </a:p>
        </p:txBody>
      </p:sp>
      <p:sp>
        <p:nvSpPr>
          <p:cNvPr id="10" name="Rectangle 9">
            <a:extLst>
              <a:ext uri="{FF2B5EF4-FFF2-40B4-BE49-F238E27FC236}">
                <a16:creationId xmlns:a16="http://schemas.microsoft.com/office/drawing/2014/main" id="{98C44017-8B95-403E-BAED-AD3DB7098770}"/>
              </a:ext>
            </a:extLst>
          </p:cNvPr>
          <p:cNvSpPr/>
          <p:nvPr/>
        </p:nvSpPr>
        <p:spPr>
          <a:xfrm>
            <a:off x="-697323" y="4359701"/>
            <a:ext cx="8718998" cy="981807"/>
          </a:xfrm>
          <a:prstGeom prst="rect">
            <a:avLst/>
          </a:prstGeom>
        </p:spPr>
        <p:txBody>
          <a:bodyPr wrap="square">
            <a:spAutoFit/>
          </a:bodyPr>
          <a:lstStyle/>
          <a:p>
            <a:pPr marL="1543050" lvl="3" indent="-171450">
              <a:spcBef>
                <a:spcPct val="20000"/>
              </a:spcBef>
              <a:spcAft>
                <a:spcPts val="600"/>
              </a:spcAft>
              <a:buClr>
                <a:prstClr val="white"/>
              </a:buClr>
              <a:buSzPct val="80000"/>
              <a:buFont typeface="Wingdings 3" panose="05040102010807070707" pitchFamily="18" charset="2"/>
              <a:buChar char=""/>
            </a:pPr>
            <a:r>
              <a:rPr lang="en-US" sz="2400" b="1" dirty="0">
                <a:solidFill>
                  <a:prstClr val="black">
                    <a:lumMod val="95000"/>
                    <a:lumOff val="5000"/>
                  </a:prstClr>
                </a:solidFill>
              </a:rPr>
              <a:t>K-NEAREST NEIGHBOURS</a:t>
            </a:r>
          </a:p>
          <a:p>
            <a:pPr marL="1543050" lvl="3" indent="-171450">
              <a:spcBef>
                <a:spcPct val="20000"/>
              </a:spcBef>
              <a:spcAft>
                <a:spcPts val="600"/>
              </a:spcAft>
              <a:buClr>
                <a:prstClr val="white"/>
              </a:buClr>
              <a:buSzPct val="80000"/>
              <a:buFont typeface="Wingdings 3" panose="05040102010807070707" pitchFamily="18" charset="2"/>
              <a:buChar char=""/>
            </a:pPr>
            <a:r>
              <a:rPr lang="en-US" sz="2400" b="1" dirty="0">
                <a:solidFill>
                  <a:prstClr val="black">
                    <a:lumMod val="95000"/>
                    <a:lumOff val="5000"/>
                  </a:prstClr>
                </a:solidFill>
              </a:rPr>
              <a:t>NAÏVE BAYES ALGORITHM</a:t>
            </a:r>
          </a:p>
        </p:txBody>
      </p:sp>
    </p:spTree>
    <p:extLst>
      <p:ext uri="{BB962C8B-B14F-4D97-AF65-F5344CB8AC3E}">
        <p14:creationId xmlns:p14="http://schemas.microsoft.com/office/powerpoint/2010/main" val="2272833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EAEA128-73F9-467E-8B27-CF61B7ABD8A5}"/>
              </a:ext>
            </a:extLst>
          </p:cNvPr>
          <p:cNvSpPr txBox="1"/>
          <p:nvPr/>
        </p:nvSpPr>
        <p:spPr>
          <a:xfrm>
            <a:off x="617952" y="1621181"/>
            <a:ext cx="10283686" cy="646331"/>
          </a:xfrm>
          <a:prstGeom prst="rect">
            <a:avLst/>
          </a:prstGeom>
          <a:noFill/>
        </p:spPr>
        <p:txBody>
          <a:bodyPr wrap="square" rtlCol="0">
            <a:spAutoFit/>
          </a:bodyPr>
          <a:lstStyle/>
          <a:p>
            <a:endParaRPr lang="en-US" dirty="0"/>
          </a:p>
          <a:p>
            <a:endParaRPr lang="en-US" dirty="0"/>
          </a:p>
        </p:txBody>
      </p:sp>
      <p:sp>
        <p:nvSpPr>
          <p:cNvPr id="5" name="Title 1">
            <a:extLst>
              <a:ext uri="{FF2B5EF4-FFF2-40B4-BE49-F238E27FC236}">
                <a16:creationId xmlns:a16="http://schemas.microsoft.com/office/drawing/2014/main" id="{88DDAD19-67B0-4E87-A91D-56C8F0DF9BCF}"/>
              </a:ext>
            </a:extLst>
          </p:cNvPr>
          <p:cNvSpPr txBox="1">
            <a:spLocks/>
          </p:cNvSpPr>
          <p:nvPr/>
        </p:nvSpPr>
        <p:spPr>
          <a:xfrm>
            <a:off x="617950" y="437280"/>
            <a:ext cx="8534400" cy="940760"/>
          </a:xfrm>
          <a:prstGeom prst="rect">
            <a:avLst/>
          </a:prstGeom>
          <a:effectLst/>
        </p:spPr>
        <p:txBody>
          <a:bodyPr vert="horz" lIns="91440" tIns="45720" rIns="91440" bIns="45720" rtlCol="0" anchor="ctr">
            <a:normAutofit fontScale="92500" lnSpcReduction="1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200" b="1" dirty="0"/>
              <a:t>1. k-nearest neighbor (k-</a:t>
            </a:r>
            <a:r>
              <a:rPr lang="en-US" sz="3200" b="1" dirty="0" err="1"/>
              <a:t>nn</a:t>
            </a:r>
            <a:r>
              <a:rPr lang="en-US" sz="3200" b="1" dirty="0"/>
              <a:t>) </a:t>
            </a:r>
          </a:p>
          <a:p>
            <a:r>
              <a:rPr lang="en-US" sz="3200" dirty="0"/>
              <a:t>                                                        </a:t>
            </a:r>
          </a:p>
        </p:txBody>
      </p:sp>
      <p:sp>
        <p:nvSpPr>
          <p:cNvPr id="6" name="TextBox 5">
            <a:extLst>
              <a:ext uri="{FF2B5EF4-FFF2-40B4-BE49-F238E27FC236}">
                <a16:creationId xmlns:a16="http://schemas.microsoft.com/office/drawing/2014/main" id="{2E3F8307-DFBB-4068-A1D4-789BE7723FE4}"/>
              </a:ext>
            </a:extLst>
          </p:cNvPr>
          <p:cNvSpPr txBox="1"/>
          <p:nvPr/>
        </p:nvSpPr>
        <p:spPr>
          <a:xfrm>
            <a:off x="617950" y="1205682"/>
            <a:ext cx="10283688" cy="1477328"/>
          </a:xfrm>
          <a:prstGeom prst="rect">
            <a:avLst/>
          </a:prstGeom>
          <a:noFill/>
        </p:spPr>
        <p:txBody>
          <a:bodyPr wrap="square" rtlCol="0">
            <a:spAutoFit/>
          </a:bodyPr>
          <a:lstStyle/>
          <a:p>
            <a:pPr algn="just"/>
            <a:r>
              <a:rPr lang="en-US" dirty="0"/>
              <a:t>K nearest neighbors is a simple algorithm that stores all available cases and classifies new cases by a majority vote of its k neighbors[ ] . The case being assigned to the class is most common amongst its K nearest neighbors measured by a distance function.</a:t>
            </a:r>
          </a:p>
          <a:p>
            <a:endParaRPr lang="en-US" dirty="0"/>
          </a:p>
          <a:p>
            <a:endParaRPr lang="en-US" dirty="0"/>
          </a:p>
        </p:txBody>
      </p:sp>
      <p:pic>
        <p:nvPicPr>
          <p:cNvPr id="8" name="Picture 7">
            <a:extLst>
              <a:ext uri="{FF2B5EF4-FFF2-40B4-BE49-F238E27FC236}">
                <a16:creationId xmlns:a16="http://schemas.microsoft.com/office/drawing/2014/main" id="{928D2527-FD7E-4A49-9AE5-488B3FB282A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51267" y="2509418"/>
            <a:ext cx="2468451" cy="2081071"/>
          </a:xfrm>
          <a:prstGeom prst="rect">
            <a:avLst/>
          </a:prstGeom>
          <a:noFill/>
        </p:spPr>
      </p:pic>
      <p:sp>
        <p:nvSpPr>
          <p:cNvPr id="9" name="TextBox 8">
            <a:extLst>
              <a:ext uri="{FF2B5EF4-FFF2-40B4-BE49-F238E27FC236}">
                <a16:creationId xmlns:a16="http://schemas.microsoft.com/office/drawing/2014/main" id="{079973F4-5739-493F-9634-98109CF0D04A}"/>
              </a:ext>
            </a:extLst>
          </p:cNvPr>
          <p:cNvSpPr txBox="1"/>
          <p:nvPr/>
        </p:nvSpPr>
        <p:spPr>
          <a:xfrm>
            <a:off x="617951" y="4832395"/>
            <a:ext cx="2468452" cy="461665"/>
          </a:xfrm>
          <a:prstGeom prst="rect">
            <a:avLst/>
          </a:prstGeom>
          <a:noFill/>
        </p:spPr>
        <p:txBody>
          <a:bodyPr wrap="square" rtlCol="0">
            <a:spAutoFit/>
          </a:bodyPr>
          <a:lstStyle/>
          <a:p>
            <a:r>
              <a:rPr lang="en-US" sz="2400" dirty="0"/>
              <a:t>The Test Data</a:t>
            </a:r>
          </a:p>
        </p:txBody>
      </p:sp>
      <p:sp>
        <p:nvSpPr>
          <p:cNvPr id="3" name="Rectangle 2">
            <a:extLst>
              <a:ext uri="{FF2B5EF4-FFF2-40B4-BE49-F238E27FC236}">
                <a16:creationId xmlns:a16="http://schemas.microsoft.com/office/drawing/2014/main" id="{1A409596-ADC7-48DA-8B48-260DC0895F29}"/>
              </a:ext>
            </a:extLst>
          </p:cNvPr>
          <p:cNvSpPr/>
          <p:nvPr/>
        </p:nvSpPr>
        <p:spPr>
          <a:xfrm>
            <a:off x="5485608" y="4878561"/>
            <a:ext cx="5256567" cy="461665"/>
          </a:xfrm>
          <a:prstGeom prst="rect">
            <a:avLst/>
          </a:prstGeom>
        </p:spPr>
        <p:txBody>
          <a:bodyPr wrap="none">
            <a:spAutoFit/>
          </a:bodyPr>
          <a:lstStyle/>
          <a:p>
            <a:r>
              <a:rPr lang="en-US" sz="2400" dirty="0"/>
              <a:t>PREDICTIONS BY K-NN ALGORITHM</a:t>
            </a:r>
          </a:p>
        </p:txBody>
      </p:sp>
      <p:pic>
        <p:nvPicPr>
          <p:cNvPr id="11" name="Picture 10">
            <a:extLst>
              <a:ext uri="{FF2B5EF4-FFF2-40B4-BE49-F238E27FC236}">
                <a16:creationId xmlns:a16="http://schemas.microsoft.com/office/drawing/2014/main" id="{0D7884CD-5361-4437-8D4F-6DA696ADC9EF}"/>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675032" y="2509418"/>
            <a:ext cx="6226606" cy="2081071"/>
          </a:xfrm>
          <a:prstGeom prst="rect">
            <a:avLst/>
          </a:prstGeom>
          <a:noFill/>
        </p:spPr>
      </p:pic>
    </p:spTree>
    <p:extLst>
      <p:ext uri="{BB962C8B-B14F-4D97-AF65-F5344CB8AC3E}">
        <p14:creationId xmlns:p14="http://schemas.microsoft.com/office/powerpoint/2010/main" val="151481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2DEE1-B2A2-485B-B126-0DB3653127C7}"/>
              </a:ext>
            </a:extLst>
          </p:cNvPr>
          <p:cNvSpPr>
            <a:spLocks noGrp="1"/>
          </p:cNvSpPr>
          <p:nvPr>
            <p:ph type="title"/>
          </p:nvPr>
        </p:nvSpPr>
        <p:spPr>
          <a:xfrm>
            <a:off x="564942" y="392410"/>
            <a:ext cx="8534400" cy="1507067"/>
          </a:xfrm>
        </p:spPr>
        <p:txBody>
          <a:bodyPr/>
          <a:lstStyle/>
          <a:p>
            <a:r>
              <a:rPr lang="en-US" b="1" dirty="0"/>
              <a:t>3.  Naive Bayes</a:t>
            </a:r>
            <a:br>
              <a:rPr lang="en-US" b="1" dirty="0"/>
            </a:br>
            <a:endParaRPr lang="en-US" b="1" dirty="0"/>
          </a:p>
        </p:txBody>
      </p:sp>
      <p:sp>
        <p:nvSpPr>
          <p:cNvPr id="5" name="TextBox 4">
            <a:extLst>
              <a:ext uri="{FF2B5EF4-FFF2-40B4-BE49-F238E27FC236}">
                <a16:creationId xmlns:a16="http://schemas.microsoft.com/office/drawing/2014/main" id="{81FB983D-8CEC-4CF9-BED2-B81F74D73BAD}"/>
              </a:ext>
            </a:extLst>
          </p:cNvPr>
          <p:cNvSpPr txBox="1"/>
          <p:nvPr/>
        </p:nvSpPr>
        <p:spPr>
          <a:xfrm>
            <a:off x="728869" y="1285461"/>
            <a:ext cx="10641496" cy="2585323"/>
          </a:xfrm>
          <a:prstGeom prst="rect">
            <a:avLst/>
          </a:prstGeom>
          <a:noFill/>
        </p:spPr>
        <p:txBody>
          <a:bodyPr wrap="square" rtlCol="0">
            <a:spAutoFit/>
          </a:bodyPr>
          <a:lstStyle/>
          <a:p>
            <a:r>
              <a:rPr lang="en-US" dirty="0"/>
              <a:t>Naive Bayes classifier assumes that the presence of a particular feature in a class is unrelated to the presence of any other feature.</a:t>
            </a:r>
          </a:p>
          <a:p>
            <a:r>
              <a:rPr lang="en-US" dirty="0"/>
              <a:t>Naive Bayesian model is easy to build and particularly useful for very large data sets. </a:t>
            </a:r>
          </a:p>
          <a:p>
            <a:r>
              <a:rPr lang="en-US" dirty="0"/>
              <a:t>Along with simplicity, Naive Bayes is known to outperform even highly sophisticated classification methods.</a:t>
            </a:r>
          </a:p>
          <a:p>
            <a:r>
              <a:rPr lang="en-US" dirty="0"/>
              <a:t>Bayes theorem provides a way of calculating posterior probability P(</a:t>
            </a:r>
            <a:r>
              <a:rPr lang="en-US" dirty="0" err="1"/>
              <a:t>c|x</a:t>
            </a:r>
            <a:r>
              <a:rPr lang="en-US" dirty="0"/>
              <a:t>) from P(c), P(x) and P(</a:t>
            </a:r>
            <a:r>
              <a:rPr lang="en-US" dirty="0" err="1"/>
              <a:t>x|c</a:t>
            </a:r>
            <a:r>
              <a:rPr lang="en-US" dirty="0"/>
              <a:t>). Look at the equation below:</a:t>
            </a:r>
          </a:p>
          <a:p>
            <a:endParaRPr lang="en-US" dirty="0"/>
          </a:p>
          <a:p>
            <a:endParaRPr lang="en-US" dirty="0"/>
          </a:p>
        </p:txBody>
      </p:sp>
      <p:pic>
        <p:nvPicPr>
          <p:cNvPr id="7" name="Picture 6">
            <a:extLst>
              <a:ext uri="{FF2B5EF4-FFF2-40B4-BE49-F238E27FC236}">
                <a16:creationId xmlns:a16="http://schemas.microsoft.com/office/drawing/2014/main" id="{4968459A-87BF-4945-B52D-261A07418D11}"/>
              </a:ext>
            </a:extLst>
          </p:cNvPr>
          <p:cNvPicPr>
            <a:picLocks noChangeAspect="1"/>
          </p:cNvPicPr>
          <p:nvPr/>
        </p:nvPicPr>
        <p:blipFill>
          <a:blip r:embed="rId2"/>
          <a:stretch>
            <a:fillRect/>
          </a:stretch>
        </p:blipFill>
        <p:spPr>
          <a:xfrm>
            <a:off x="1517747" y="4290213"/>
            <a:ext cx="3666504" cy="2099690"/>
          </a:xfrm>
          <a:prstGeom prst="rect">
            <a:avLst/>
          </a:prstGeom>
        </p:spPr>
      </p:pic>
      <p:sp>
        <p:nvSpPr>
          <p:cNvPr id="8" name="TextBox 7">
            <a:extLst>
              <a:ext uri="{FF2B5EF4-FFF2-40B4-BE49-F238E27FC236}">
                <a16:creationId xmlns:a16="http://schemas.microsoft.com/office/drawing/2014/main" id="{C6984B24-827D-4DEC-97B3-F7598B8C2805}"/>
              </a:ext>
            </a:extLst>
          </p:cNvPr>
          <p:cNvSpPr txBox="1"/>
          <p:nvPr/>
        </p:nvSpPr>
        <p:spPr>
          <a:xfrm>
            <a:off x="5817704" y="4047396"/>
            <a:ext cx="4532244" cy="2585323"/>
          </a:xfrm>
          <a:prstGeom prst="rect">
            <a:avLst/>
          </a:prstGeom>
          <a:noFill/>
        </p:spPr>
        <p:txBody>
          <a:bodyPr wrap="square" rtlCol="0">
            <a:spAutoFit/>
          </a:bodyPr>
          <a:lstStyle/>
          <a:p>
            <a:r>
              <a:rPr lang="en-US" dirty="0"/>
              <a:t>Here,</a:t>
            </a:r>
          </a:p>
          <a:p>
            <a:r>
              <a:rPr lang="en-US" i="1" dirty="0"/>
              <a:t>P</a:t>
            </a:r>
            <a:r>
              <a:rPr lang="en-US" dirty="0"/>
              <a:t>(</a:t>
            </a:r>
            <a:r>
              <a:rPr lang="en-US" i="1" dirty="0" err="1"/>
              <a:t>c|x</a:t>
            </a:r>
            <a:r>
              <a:rPr lang="en-US" dirty="0"/>
              <a:t>) is the posterior probability of </a:t>
            </a:r>
            <a:r>
              <a:rPr lang="en-US" i="1" dirty="0"/>
              <a:t>class</a:t>
            </a:r>
            <a:r>
              <a:rPr lang="en-US" dirty="0"/>
              <a:t> (</a:t>
            </a:r>
            <a:r>
              <a:rPr lang="en-US" i="1" dirty="0"/>
              <a:t>target</a:t>
            </a:r>
            <a:r>
              <a:rPr lang="en-US" dirty="0"/>
              <a:t>) given </a:t>
            </a:r>
            <a:r>
              <a:rPr lang="en-US" i="1" dirty="0"/>
              <a:t>predictor</a:t>
            </a:r>
            <a:r>
              <a:rPr lang="en-US" dirty="0"/>
              <a:t> (</a:t>
            </a:r>
            <a:r>
              <a:rPr lang="en-US" i="1" dirty="0"/>
              <a:t>attribute</a:t>
            </a:r>
            <a:r>
              <a:rPr lang="en-US" dirty="0"/>
              <a:t>). </a:t>
            </a:r>
          </a:p>
          <a:p>
            <a:r>
              <a:rPr lang="en-US" i="1" dirty="0"/>
              <a:t>P</a:t>
            </a:r>
            <a:r>
              <a:rPr lang="en-US" dirty="0"/>
              <a:t>(</a:t>
            </a:r>
            <a:r>
              <a:rPr lang="en-US" i="1" dirty="0"/>
              <a:t>c</a:t>
            </a:r>
            <a:r>
              <a:rPr lang="en-US" dirty="0"/>
              <a:t>) is the prior probability of </a:t>
            </a:r>
            <a:r>
              <a:rPr lang="en-US" i="1" dirty="0"/>
              <a:t>class</a:t>
            </a:r>
            <a:r>
              <a:rPr lang="en-US" dirty="0"/>
              <a:t>. </a:t>
            </a:r>
          </a:p>
          <a:p>
            <a:r>
              <a:rPr lang="en-US" i="1" dirty="0"/>
              <a:t>P</a:t>
            </a:r>
            <a:r>
              <a:rPr lang="en-US" dirty="0"/>
              <a:t>(</a:t>
            </a:r>
            <a:r>
              <a:rPr lang="en-US" i="1" dirty="0" err="1"/>
              <a:t>x|c</a:t>
            </a:r>
            <a:r>
              <a:rPr lang="en-US" dirty="0"/>
              <a:t>) is the likelihood which is the probability of </a:t>
            </a:r>
            <a:r>
              <a:rPr lang="en-US" i="1" dirty="0"/>
              <a:t>predictor</a:t>
            </a:r>
            <a:r>
              <a:rPr lang="en-US" dirty="0"/>
              <a:t> given </a:t>
            </a:r>
            <a:r>
              <a:rPr lang="en-US" i="1" dirty="0"/>
              <a:t>class</a:t>
            </a:r>
            <a:r>
              <a:rPr lang="en-US" dirty="0"/>
              <a:t>. </a:t>
            </a:r>
          </a:p>
          <a:p>
            <a:r>
              <a:rPr lang="en-US" i="1" dirty="0"/>
              <a:t>P</a:t>
            </a:r>
            <a:r>
              <a:rPr lang="en-US" dirty="0"/>
              <a:t>(</a:t>
            </a:r>
            <a:r>
              <a:rPr lang="en-US" i="1" dirty="0"/>
              <a:t>x</a:t>
            </a:r>
            <a:r>
              <a:rPr lang="en-US" dirty="0"/>
              <a:t>) is the prior probability of </a:t>
            </a:r>
            <a:r>
              <a:rPr lang="en-US" i="1" dirty="0"/>
              <a:t>predictor</a:t>
            </a:r>
            <a:r>
              <a:rPr lang="en-US" dirty="0"/>
              <a:t>.</a:t>
            </a:r>
          </a:p>
          <a:p>
            <a:endParaRPr lang="en-US" dirty="0"/>
          </a:p>
        </p:txBody>
      </p:sp>
    </p:spTree>
    <p:extLst>
      <p:ext uri="{BB962C8B-B14F-4D97-AF65-F5344CB8AC3E}">
        <p14:creationId xmlns:p14="http://schemas.microsoft.com/office/powerpoint/2010/main" val="15508282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39EC7C-B0E9-45BC-B333-1B28DEE1FBFB}"/>
              </a:ext>
            </a:extLst>
          </p:cNvPr>
          <p:cNvSpPr txBox="1"/>
          <p:nvPr/>
        </p:nvSpPr>
        <p:spPr>
          <a:xfrm>
            <a:off x="444136" y="2967335"/>
            <a:ext cx="11364686" cy="1107996"/>
          </a:xfrm>
          <a:prstGeom prst="rect">
            <a:avLst/>
          </a:prstGeom>
          <a:noFill/>
        </p:spPr>
        <p:txBody>
          <a:bodyPr wrap="square" rtlCol="0">
            <a:spAutoFit/>
          </a:bodyPr>
          <a:lstStyle/>
          <a:p>
            <a:r>
              <a:rPr lang="en-IN" sz="1600" dirty="0"/>
              <a:t>on Applying the Naive Bayes algorithm we obtained the following probabilities of type of crime that can happen at location with latitude=51.512191,longitude=-2.2473371 which is </a:t>
            </a:r>
          </a:p>
          <a:p>
            <a:r>
              <a:rPr lang="en-IN" sz="1600" dirty="0"/>
              <a:t>"B4039, Chippenham SN14, UK"</a:t>
            </a:r>
            <a:endParaRPr lang="en-US" sz="1600" dirty="0"/>
          </a:p>
          <a:p>
            <a:endParaRPr lang="en-US" dirty="0"/>
          </a:p>
        </p:txBody>
      </p:sp>
      <p:sp>
        <p:nvSpPr>
          <p:cNvPr id="7" name="TextBox 6">
            <a:extLst>
              <a:ext uri="{FF2B5EF4-FFF2-40B4-BE49-F238E27FC236}">
                <a16:creationId xmlns:a16="http://schemas.microsoft.com/office/drawing/2014/main" id="{2D1F1F54-0D7C-4CEC-B192-445DDECB1A8A}"/>
              </a:ext>
            </a:extLst>
          </p:cNvPr>
          <p:cNvSpPr txBox="1"/>
          <p:nvPr/>
        </p:nvSpPr>
        <p:spPr>
          <a:xfrm>
            <a:off x="6318913" y="4833257"/>
            <a:ext cx="5489909" cy="646331"/>
          </a:xfrm>
          <a:prstGeom prst="rect">
            <a:avLst/>
          </a:prstGeom>
          <a:noFill/>
        </p:spPr>
        <p:txBody>
          <a:bodyPr wrap="square" rtlCol="0">
            <a:spAutoFit/>
          </a:bodyPr>
          <a:lstStyle/>
          <a:p>
            <a:r>
              <a:rPr lang="en-IN" dirty="0">
                <a:solidFill>
                  <a:prstClr val="white"/>
                </a:solidFill>
              </a:rPr>
              <a:t> </a:t>
            </a:r>
            <a:r>
              <a:rPr lang="en-US" i="1" dirty="0"/>
              <a:t>The pictures shows the computed probabilities in graphical representation.</a:t>
            </a:r>
          </a:p>
        </p:txBody>
      </p:sp>
      <p:pic>
        <p:nvPicPr>
          <p:cNvPr id="8" name="Picture 7">
            <a:extLst>
              <a:ext uri="{FF2B5EF4-FFF2-40B4-BE49-F238E27FC236}">
                <a16:creationId xmlns:a16="http://schemas.microsoft.com/office/drawing/2014/main" id="{5F005EB8-CB48-4517-A8E7-5B2E0150042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413657" y="262074"/>
            <a:ext cx="11364685" cy="2705261"/>
          </a:xfrm>
          <a:prstGeom prst="rect">
            <a:avLst/>
          </a:prstGeom>
          <a:noFill/>
        </p:spPr>
      </p:pic>
      <p:pic>
        <p:nvPicPr>
          <p:cNvPr id="9" name="Picture 8">
            <a:extLst>
              <a:ext uri="{FF2B5EF4-FFF2-40B4-BE49-F238E27FC236}">
                <a16:creationId xmlns:a16="http://schemas.microsoft.com/office/drawing/2014/main" id="{A6EF6D40-5D4A-44C0-8838-B32DB7C0405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13657" y="3813258"/>
            <a:ext cx="5651864" cy="2967334"/>
          </a:xfrm>
          <a:prstGeom prst="rect">
            <a:avLst/>
          </a:prstGeom>
          <a:noFill/>
        </p:spPr>
      </p:pic>
    </p:spTree>
    <p:extLst>
      <p:ext uri="{BB962C8B-B14F-4D97-AF65-F5344CB8AC3E}">
        <p14:creationId xmlns:p14="http://schemas.microsoft.com/office/powerpoint/2010/main" val="12569906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E2261-EE58-4F5C-B546-41E643F45600}"/>
              </a:ext>
            </a:extLst>
          </p:cNvPr>
          <p:cNvSpPr>
            <a:spLocks noGrp="1"/>
          </p:cNvSpPr>
          <p:nvPr>
            <p:ph type="title"/>
          </p:nvPr>
        </p:nvSpPr>
        <p:spPr>
          <a:xfrm>
            <a:off x="468932" y="191125"/>
            <a:ext cx="8534400" cy="750874"/>
          </a:xfrm>
        </p:spPr>
        <p:txBody>
          <a:bodyPr/>
          <a:lstStyle/>
          <a:p>
            <a:r>
              <a:rPr lang="en-US" dirty="0"/>
              <a:t>REFERENCES</a:t>
            </a:r>
          </a:p>
        </p:txBody>
      </p:sp>
      <p:sp>
        <p:nvSpPr>
          <p:cNvPr id="4" name="TextBox 3">
            <a:extLst>
              <a:ext uri="{FF2B5EF4-FFF2-40B4-BE49-F238E27FC236}">
                <a16:creationId xmlns:a16="http://schemas.microsoft.com/office/drawing/2014/main" id="{5C0A5D8C-FF54-4FE7-9553-E8CBFC6DB794}"/>
              </a:ext>
            </a:extLst>
          </p:cNvPr>
          <p:cNvSpPr txBox="1"/>
          <p:nvPr/>
        </p:nvSpPr>
        <p:spPr>
          <a:xfrm>
            <a:off x="468932" y="1041023"/>
            <a:ext cx="9486437" cy="5478423"/>
          </a:xfrm>
          <a:prstGeom prst="rect">
            <a:avLst/>
          </a:prstGeom>
          <a:noFill/>
        </p:spPr>
        <p:txBody>
          <a:bodyPr wrap="square" rtlCol="0">
            <a:spAutoFit/>
          </a:bodyPr>
          <a:lstStyle/>
          <a:p>
            <a:pPr marL="342900" lvl="0" indent="-342900">
              <a:buFont typeface="+mj-lt"/>
              <a:buAutoNum type="arabicPeriod"/>
            </a:pPr>
            <a:r>
              <a:rPr lang="en-GB" sz="1400" dirty="0"/>
              <a:t>Ihaka, R. (1998). R: Past and future history. </a:t>
            </a:r>
            <a:r>
              <a:rPr lang="en-GB" sz="1400" i="1" dirty="0"/>
              <a:t>Computing Science and Statistics</a:t>
            </a:r>
            <a:r>
              <a:rPr lang="en-GB" sz="1400" dirty="0"/>
              <a:t>, </a:t>
            </a:r>
            <a:r>
              <a:rPr lang="en-GB" sz="1400" i="1" dirty="0"/>
              <a:t>392396</a:t>
            </a:r>
            <a:r>
              <a:rPr lang="en-GB" sz="1400" dirty="0"/>
              <a:t>.</a:t>
            </a:r>
            <a:endParaRPr lang="en-US" sz="1400" dirty="0"/>
          </a:p>
          <a:p>
            <a:pPr marL="342900" lvl="0" indent="-342900">
              <a:buFont typeface="+mj-lt"/>
              <a:buAutoNum type="arabicPeriod"/>
            </a:pPr>
            <a:r>
              <a:rPr lang="en-GB" sz="1400" dirty="0"/>
              <a:t>Wang, B., Zhang, D., Zhang, D., </a:t>
            </a:r>
            <a:r>
              <a:rPr lang="en-GB" sz="1400" dirty="0" err="1"/>
              <a:t>Brantingham</a:t>
            </a:r>
            <a:r>
              <a:rPr lang="en-GB" sz="1400" dirty="0"/>
              <a:t>, P. J., &amp; </a:t>
            </a:r>
            <a:r>
              <a:rPr lang="en-GB" sz="1400" dirty="0" err="1"/>
              <a:t>Bertozzi</a:t>
            </a:r>
            <a:r>
              <a:rPr lang="en-GB" sz="1400" dirty="0"/>
              <a:t>, A. L. (2017). Deep Learning for Real Time Crime Forecasting. </a:t>
            </a:r>
            <a:r>
              <a:rPr lang="en-GB" sz="1400" i="1" dirty="0" err="1"/>
              <a:t>arXiv</a:t>
            </a:r>
            <a:r>
              <a:rPr lang="en-GB" sz="1400" i="1" dirty="0"/>
              <a:t> preprint arXiv:1707.03340</a:t>
            </a:r>
            <a:r>
              <a:rPr lang="en-GB" sz="1400" dirty="0"/>
              <a:t>.</a:t>
            </a:r>
            <a:endParaRPr lang="en-US" sz="1400" dirty="0"/>
          </a:p>
          <a:p>
            <a:pPr marL="342900" lvl="0" indent="-342900">
              <a:buFont typeface="+mj-lt"/>
              <a:buAutoNum type="arabicPeriod"/>
            </a:pPr>
            <a:r>
              <a:rPr lang="en-GB" sz="1400" dirty="0" err="1"/>
              <a:t>Loecher</a:t>
            </a:r>
            <a:r>
              <a:rPr lang="en-GB" sz="1400" dirty="0"/>
              <a:t>, M. (2014). </a:t>
            </a:r>
            <a:r>
              <a:rPr lang="en-GB" sz="1400" dirty="0" err="1"/>
              <a:t>RgoogleMaps</a:t>
            </a:r>
            <a:r>
              <a:rPr lang="en-GB" sz="1400" dirty="0"/>
              <a:t>: overlays on Google map tiles in R. </a:t>
            </a:r>
            <a:r>
              <a:rPr lang="en-GB" sz="1400" i="1" dirty="0"/>
              <a:t>See http://cran. r-project.org/web/packages/</a:t>
            </a:r>
            <a:r>
              <a:rPr lang="en-GB" sz="1400" i="1" dirty="0" err="1"/>
              <a:t>RgoogleMaps</a:t>
            </a:r>
            <a:r>
              <a:rPr lang="en-GB" sz="1400" i="1" dirty="0"/>
              <a:t>/index. html</a:t>
            </a:r>
            <a:r>
              <a:rPr lang="en-GB" sz="1400" dirty="0"/>
              <a:t>.</a:t>
            </a:r>
            <a:endParaRPr lang="en-US" sz="1400" dirty="0"/>
          </a:p>
          <a:p>
            <a:pPr marL="342900" lvl="0" indent="-342900">
              <a:buFont typeface="+mj-lt"/>
              <a:buAutoNum type="arabicPeriod"/>
            </a:pPr>
            <a:r>
              <a:rPr lang="en-GB" sz="1400" dirty="0" err="1"/>
              <a:t>Ahishakiye</a:t>
            </a:r>
            <a:r>
              <a:rPr lang="en-GB" sz="1400" dirty="0"/>
              <a:t>, E., </a:t>
            </a:r>
            <a:r>
              <a:rPr lang="en-GB" sz="1400" dirty="0" err="1"/>
              <a:t>Taremwa</a:t>
            </a:r>
            <a:r>
              <a:rPr lang="en-GB" sz="1400" dirty="0"/>
              <a:t>, D., </a:t>
            </a:r>
            <a:r>
              <a:rPr lang="en-GB" sz="1400" dirty="0" err="1"/>
              <a:t>Omulo</a:t>
            </a:r>
            <a:r>
              <a:rPr lang="en-GB" sz="1400" dirty="0"/>
              <a:t>, E. O., Nairobi-Kenya, G. P. O., &amp; </a:t>
            </a:r>
            <a:r>
              <a:rPr lang="en-GB" sz="1400" dirty="0" err="1"/>
              <a:t>Niyonzima</a:t>
            </a:r>
            <a:r>
              <a:rPr lang="en-GB" sz="1400" dirty="0"/>
              <a:t>, I. (2017). Crime Prediction Using Decision Tree (J48) Classification Algorithm. </a:t>
            </a:r>
            <a:r>
              <a:rPr lang="en-GB" sz="1400" i="1" dirty="0"/>
              <a:t>analysis</a:t>
            </a:r>
            <a:r>
              <a:rPr lang="en-GB" sz="1400" dirty="0"/>
              <a:t>, </a:t>
            </a:r>
            <a:r>
              <a:rPr lang="en-GB" sz="1400" i="1" dirty="0"/>
              <a:t>6</a:t>
            </a:r>
            <a:r>
              <a:rPr lang="en-GB" sz="1400" dirty="0"/>
              <a:t>(03). </a:t>
            </a:r>
            <a:endParaRPr lang="en-US" sz="1400" dirty="0"/>
          </a:p>
          <a:p>
            <a:pPr marL="342900" lvl="0" indent="-342900">
              <a:buFont typeface="+mj-lt"/>
              <a:buAutoNum type="arabicPeriod"/>
            </a:pPr>
            <a:r>
              <a:rPr lang="en-GB" sz="1400" dirty="0" err="1"/>
              <a:t>Gesmann</a:t>
            </a:r>
            <a:r>
              <a:rPr lang="en-GB" sz="1400" dirty="0"/>
              <a:t>, M., &amp; de Castillo, D. (2011). Using the Google visualisation API with R. </a:t>
            </a:r>
            <a:r>
              <a:rPr lang="en-GB" sz="1400" i="1" dirty="0"/>
              <a:t>The R Journal</a:t>
            </a:r>
            <a:r>
              <a:rPr lang="en-GB" sz="1400" dirty="0"/>
              <a:t>, </a:t>
            </a:r>
            <a:r>
              <a:rPr lang="en-GB" sz="1400" i="1" dirty="0"/>
              <a:t>3</a:t>
            </a:r>
            <a:r>
              <a:rPr lang="en-GB" sz="1400" dirty="0"/>
              <a:t>(2), 40-44.</a:t>
            </a:r>
            <a:endParaRPr lang="en-US" sz="1400" dirty="0"/>
          </a:p>
          <a:p>
            <a:pPr marL="342900" lvl="0" indent="-342900">
              <a:buFont typeface="+mj-lt"/>
              <a:buAutoNum type="arabicPeriod"/>
            </a:pPr>
            <a:r>
              <a:rPr lang="en-GB" sz="1400" dirty="0" err="1"/>
              <a:t>Kahle</a:t>
            </a:r>
            <a:r>
              <a:rPr lang="en-GB" sz="1400" dirty="0"/>
              <a:t>, D., &amp; Wickham, H. (2013). </a:t>
            </a:r>
            <a:r>
              <a:rPr lang="en-GB" sz="1400" dirty="0" err="1"/>
              <a:t>ggmap</a:t>
            </a:r>
            <a:r>
              <a:rPr lang="en-GB" sz="1400" dirty="0"/>
              <a:t>: Spatial Visualization with ggplot2. </a:t>
            </a:r>
            <a:r>
              <a:rPr lang="en-GB" sz="1400" i="1" dirty="0"/>
              <a:t>R Journal</a:t>
            </a:r>
            <a:r>
              <a:rPr lang="en-GB" sz="1400" dirty="0"/>
              <a:t>, </a:t>
            </a:r>
            <a:r>
              <a:rPr lang="en-GB" sz="1400" i="1" dirty="0"/>
              <a:t>5</a:t>
            </a:r>
            <a:r>
              <a:rPr lang="en-GB" sz="1400" dirty="0"/>
              <a:t>(1).</a:t>
            </a:r>
            <a:endParaRPr lang="en-US" sz="1400" dirty="0"/>
          </a:p>
          <a:p>
            <a:pPr marL="342900" lvl="0" indent="-342900">
              <a:buFont typeface="+mj-lt"/>
              <a:buAutoNum type="arabicPeriod"/>
            </a:pPr>
            <a:r>
              <a:rPr lang="en-GB" sz="1400" dirty="0"/>
              <a:t>U.K. Crime data, https://data.police.uk/data/</a:t>
            </a:r>
            <a:endParaRPr lang="en-US" sz="1400" dirty="0"/>
          </a:p>
          <a:p>
            <a:pPr marL="342900" lvl="0" indent="-342900">
              <a:buFont typeface="+mj-lt"/>
              <a:buAutoNum type="arabicPeriod"/>
            </a:pPr>
            <a:r>
              <a:rPr lang="en-GB" sz="1400" dirty="0"/>
              <a:t>Yu, R., Song, M., &amp; Cui, E. San Francisco Crime Analysis and Classification.</a:t>
            </a:r>
            <a:endParaRPr lang="en-US" sz="1400" dirty="0"/>
          </a:p>
          <a:p>
            <a:pPr marL="342900" lvl="0" indent="-342900">
              <a:buFont typeface="+mj-lt"/>
              <a:buAutoNum type="arabicPeriod"/>
            </a:pPr>
            <a:r>
              <a:rPr lang="en-GB" sz="1400" dirty="0"/>
              <a:t>https://www.theguardian.com/uk-news/2017/oct/19/rising-at-increasing-rate-in-england-and wales-police-figures-show.</a:t>
            </a:r>
            <a:endParaRPr lang="en-US" sz="1400" dirty="0"/>
          </a:p>
          <a:p>
            <a:pPr marL="342900" lvl="0" indent="-342900">
              <a:buFont typeface="+mj-lt"/>
              <a:buAutoNum type="arabicPeriod"/>
            </a:pPr>
            <a:r>
              <a:rPr lang="en-GB" sz="1400" dirty="0"/>
              <a:t>https://en.wikipedia.org/wiki/Crime_hotspots</a:t>
            </a:r>
            <a:endParaRPr lang="en-US" sz="1400" dirty="0"/>
          </a:p>
          <a:p>
            <a:pPr marL="342900" lvl="0" indent="-342900">
              <a:buFont typeface="+mj-lt"/>
              <a:buAutoNum type="arabicPeriod"/>
            </a:pPr>
            <a:r>
              <a:rPr lang="en-GB" sz="1400" dirty="0"/>
              <a:t>https://en.wikipedia.org/wiki/Routine_activity_theory</a:t>
            </a:r>
            <a:endParaRPr lang="en-US" sz="1400" dirty="0"/>
          </a:p>
          <a:p>
            <a:pPr marL="342900" lvl="0" indent="-342900">
              <a:buFont typeface="+mj-lt"/>
              <a:buAutoNum type="arabicPeriod"/>
            </a:pPr>
            <a:r>
              <a:rPr lang="en-GB" sz="1400" dirty="0"/>
              <a:t>https://en.wikipedia.org/wiki/Rational_choice_theory_(criminology)</a:t>
            </a:r>
            <a:endParaRPr lang="en-US" sz="1400" dirty="0"/>
          </a:p>
          <a:p>
            <a:pPr marL="342900" lvl="0" indent="-342900">
              <a:buFont typeface="+mj-lt"/>
              <a:buAutoNum type="arabicPeriod"/>
            </a:pPr>
            <a:r>
              <a:rPr lang="en-GB" sz="1400" dirty="0" err="1"/>
              <a:t>Nasridinov</a:t>
            </a:r>
            <a:r>
              <a:rPr lang="en-GB" sz="1400" dirty="0"/>
              <a:t>, A., </a:t>
            </a:r>
            <a:r>
              <a:rPr lang="en-GB" sz="1400" dirty="0" err="1"/>
              <a:t>Ihm</a:t>
            </a:r>
            <a:r>
              <a:rPr lang="en-GB" sz="1400" dirty="0"/>
              <a:t>, S. Y., &amp; Park, Y. H. (2013). A decision tree-based classification model for crime prediction. In </a:t>
            </a:r>
            <a:r>
              <a:rPr lang="en-GB" sz="1400" i="1" dirty="0"/>
              <a:t>Information Technology Convergence</a:t>
            </a:r>
            <a:r>
              <a:rPr lang="en-GB" sz="1400" dirty="0"/>
              <a:t> (pp. 531-538). Springer, Dordrecht.</a:t>
            </a:r>
            <a:endParaRPr lang="en-US" sz="1400" dirty="0"/>
          </a:p>
          <a:p>
            <a:pPr marL="342900" lvl="0" indent="-342900">
              <a:buFont typeface="+mj-lt"/>
              <a:buAutoNum type="arabicPeriod"/>
            </a:pPr>
            <a:r>
              <a:rPr lang="en-GB" sz="1400" dirty="0"/>
              <a:t>Iqbal, R., Murad, M. A. A., Mustapha, A., </a:t>
            </a:r>
            <a:r>
              <a:rPr lang="en-GB" sz="1400" dirty="0" err="1"/>
              <a:t>Panahy</a:t>
            </a:r>
            <a:r>
              <a:rPr lang="en-GB" sz="1400" dirty="0"/>
              <a:t>, P. H. S., &amp; </a:t>
            </a:r>
            <a:r>
              <a:rPr lang="en-GB" sz="1400" dirty="0" err="1"/>
              <a:t>Khanahmadliravi</a:t>
            </a:r>
            <a:r>
              <a:rPr lang="en-GB" sz="1400" dirty="0"/>
              <a:t>, N. (2013). An experimental study of classification algorithms for crime prediction. </a:t>
            </a:r>
            <a:r>
              <a:rPr lang="en-GB" sz="1400" i="1" dirty="0"/>
              <a:t>Indian Journal of Science and Technology</a:t>
            </a:r>
            <a:r>
              <a:rPr lang="en-GB" sz="1400" dirty="0"/>
              <a:t>, </a:t>
            </a:r>
            <a:r>
              <a:rPr lang="en-GB" sz="1400" i="1" dirty="0"/>
              <a:t>6</a:t>
            </a:r>
            <a:r>
              <a:rPr lang="en-GB" sz="1400" dirty="0"/>
              <a:t>(3), 4219-4225.</a:t>
            </a:r>
            <a:endParaRPr lang="en-US" sz="1400" dirty="0"/>
          </a:p>
          <a:p>
            <a:pPr marL="342900" lvl="0" indent="-342900">
              <a:buFont typeface="+mj-lt"/>
              <a:buAutoNum type="arabicPeriod"/>
            </a:pPr>
            <a:r>
              <a:rPr lang="en-GB" sz="1400" dirty="0"/>
              <a:t>https://en.wikipedia.org/wiki/Data_analysis</a:t>
            </a:r>
            <a:endParaRPr lang="en-US" sz="1400" dirty="0"/>
          </a:p>
          <a:p>
            <a:pPr marL="342900" lvl="0" indent="-342900">
              <a:buFont typeface="+mj-lt"/>
              <a:buAutoNum type="arabicPeriod"/>
            </a:pPr>
            <a:r>
              <a:rPr lang="en-GB" sz="1400" dirty="0"/>
              <a:t>https://www.slideshare.net/socialmediadna/predictive-policing-the-role-of-crime-forecasting-in-law-enforcement-operations</a:t>
            </a:r>
            <a:endParaRPr lang="en-US" sz="1400" dirty="0"/>
          </a:p>
        </p:txBody>
      </p:sp>
    </p:spTree>
    <p:extLst>
      <p:ext uri="{BB962C8B-B14F-4D97-AF65-F5344CB8AC3E}">
        <p14:creationId xmlns:p14="http://schemas.microsoft.com/office/powerpoint/2010/main" val="2671323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13886A0-E613-49E9-90A0-E809CC90884E}"/>
              </a:ext>
            </a:extLst>
          </p:cNvPr>
          <p:cNvSpPr>
            <a:spLocks noGrp="1"/>
          </p:cNvSpPr>
          <p:nvPr>
            <p:ph idx="1"/>
          </p:nvPr>
        </p:nvSpPr>
        <p:spPr>
          <a:xfrm>
            <a:off x="433889" y="695460"/>
            <a:ext cx="11074200" cy="2601532"/>
          </a:xfrm>
        </p:spPr>
        <p:txBody>
          <a:bodyPr>
            <a:normAutofit/>
          </a:bodyPr>
          <a:lstStyle/>
          <a:p>
            <a:pPr algn="just"/>
            <a:r>
              <a:rPr lang="en-GB" b="1" dirty="0">
                <a:solidFill>
                  <a:schemeClr val="bg1"/>
                </a:solidFill>
                <a:latin typeface="Calibri" panose="020F0502020204030204" pitchFamily="34" charset="0"/>
                <a:cs typeface="Calibri" panose="020F0502020204030204" pitchFamily="34" charset="0"/>
              </a:rPr>
              <a:t>Crime is one of the dangerous factors for any country. </a:t>
            </a:r>
          </a:p>
          <a:p>
            <a:pPr algn="just"/>
            <a:r>
              <a:rPr lang="en-GB" b="1" dirty="0">
                <a:solidFill>
                  <a:schemeClr val="bg1"/>
                </a:solidFill>
                <a:latin typeface="Calibri" panose="020F0502020204030204" pitchFamily="34" charset="0"/>
                <a:cs typeface="Calibri" panose="020F0502020204030204" pitchFamily="34" charset="0"/>
              </a:rPr>
              <a:t>Crime analysis is the activity in which analysis is done on crime activities.</a:t>
            </a:r>
          </a:p>
          <a:p>
            <a:pPr algn="just"/>
            <a:r>
              <a:rPr lang="en-GB" b="1" dirty="0">
                <a:solidFill>
                  <a:schemeClr val="bg1"/>
                </a:solidFill>
                <a:latin typeface="Calibri" panose="020F0502020204030204" pitchFamily="34" charset="0"/>
                <a:cs typeface="Calibri" panose="020F0502020204030204" pitchFamily="34" charset="0"/>
              </a:rPr>
              <a:t> Prediction of crime activities for a region can provide preventive measures for the police department. </a:t>
            </a:r>
          </a:p>
          <a:p>
            <a:pPr algn="just"/>
            <a:r>
              <a:rPr lang="en-GB" b="1" dirty="0">
                <a:solidFill>
                  <a:schemeClr val="bg1"/>
                </a:solidFill>
                <a:latin typeface="Calibri" panose="020F0502020204030204" pitchFamily="34" charset="0"/>
                <a:cs typeface="Calibri" panose="020F0502020204030204" pitchFamily="34" charset="0"/>
              </a:rPr>
              <a:t>The project provides such a scheme which can predict the number of criminal cases for future and this can help to take certain safety measures.</a:t>
            </a:r>
            <a:endParaRPr lang="en-US" b="1" dirty="0">
              <a:solidFill>
                <a:schemeClr val="bg1"/>
              </a:solidFill>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C1486A8B-E199-42DC-8519-B79C2EEDB388}"/>
              </a:ext>
            </a:extLst>
          </p:cNvPr>
          <p:cNvSpPr txBox="1"/>
          <p:nvPr/>
        </p:nvSpPr>
        <p:spPr>
          <a:xfrm>
            <a:off x="676955" y="3456018"/>
            <a:ext cx="10831133" cy="584775"/>
          </a:xfrm>
          <a:prstGeom prst="rect">
            <a:avLst/>
          </a:prstGeom>
          <a:noFill/>
        </p:spPr>
        <p:txBody>
          <a:bodyPr wrap="square" rtlCol="0">
            <a:spAutoFit/>
          </a:bodyPr>
          <a:lstStyle/>
          <a:p>
            <a:r>
              <a:rPr lang="en-US" sz="3200" b="1" dirty="0">
                <a:cs typeface="Arial" panose="020B0604020202020204" pitchFamily="34" charset="0"/>
              </a:rPr>
              <a:t>WHAT MAKES CRIME PREDICTABLE ?</a:t>
            </a:r>
            <a:endParaRPr lang="en-US" b="1" dirty="0">
              <a:cs typeface="Arial" panose="020B0604020202020204" pitchFamily="34" charset="0"/>
            </a:endParaRPr>
          </a:p>
        </p:txBody>
      </p:sp>
      <p:sp>
        <p:nvSpPr>
          <p:cNvPr id="4" name="TextBox 3">
            <a:extLst>
              <a:ext uri="{FF2B5EF4-FFF2-40B4-BE49-F238E27FC236}">
                <a16:creationId xmlns:a16="http://schemas.microsoft.com/office/drawing/2014/main" id="{A9FB8B52-9DB4-4648-9140-6AD51937D5AE}"/>
              </a:ext>
            </a:extLst>
          </p:cNvPr>
          <p:cNvSpPr txBox="1"/>
          <p:nvPr/>
        </p:nvSpPr>
        <p:spPr>
          <a:xfrm>
            <a:off x="433889" y="4199819"/>
            <a:ext cx="11074199" cy="2308324"/>
          </a:xfrm>
          <a:prstGeom prst="rect">
            <a:avLst/>
          </a:prstGeom>
          <a:noFill/>
        </p:spPr>
        <p:txBody>
          <a:bodyPr wrap="square" rtlCol="0">
            <a:spAutoFit/>
          </a:bodyPr>
          <a:lstStyle/>
          <a:p>
            <a:pPr marL="285750" indent="-285750">
              <a:buFont typeface="Wingdings" panose="05000000000000000000" pitchFamily="2" charset="2"/>
              <a:buChar char="Ø"/>
            </a:pPr>
            <a:r>
              <a:rPr lang="en-US" dirty="0"/>
              <a:t>As per studies conducted by University of California , It is observed that crime in any area follows the same pattern as that of earthquake aftershocks . It is difficult to predict an earthquake but once it happens ,the aftershocks  following it are quite predictable. Same is true for the crimes happening in a geographical area.</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On behavioral grounds, It is found that once successful ,Criminals try to replicate the crime under similar conditions. They tend to operate in their comfort zone, and hence , they look for similar location and time for the next time. This makes them predictable.</a:t>
            </a:r>
          </a:p>
        </p:txBody>
      </p:sp>
    </p:spTree>
    <p:extLst>
      <p:ext uri="{BB962C8B-B14F-4D97-AF65-F5344CB8AC3E}">
        <p14:creationId xmlns:p14="http://schemas.microsoft.com/office/powerpoint/2010/main" val="4258886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85D78-ED1C-4730-9557-FC9A13E259C7}"/>
              </a:ext>
            </a:extLst>
          </p:cNvPr>
          <p:cNvSpPr>
            <a:spLocks noGrp="1"/>
          </p:cNvSpPr>
          <p:nvPr>
            <p:ph type="title"/>
          </p:nvPr>
        </p:nvSpPr>
        <p:spPr>
          <a:xfrm>
            <a:off x="3737113" y="1569054"/>
            <a:ext cx="4461130" cy="1507067"/>
          </a:xfrm>
        </p:spPr>
        <p:txBody>
          <a:bodyPr/>
          <a:lstStyle/>
          <a:p>
            <a:pPr algn="ctr"/>
            <a:r>
              <a:rPr lang="en-US" dirty="0"/>
              <a:t>                      </a:t>
            </a:r>
            <a:r>
              <a:rPr lang="en-US" sz="5400" dirty="0"/>
              <a:t>THANK YOU</a:t>
            </a:r>
            <a:endParaRPr lang="en-US" dirty="0"/>
          </a:p>
        </p:txBody>
      </p:sp>
    </p:spTree>
    <p:extLst>
      <p:ext uri="{BB962C8B-B14F-4D97-AF65-F5344CB8AC3E}">
        <p14:creationId xmlns:p14="http://schemas.microsoft.com/office/powerpoint/2010/main" val="3281316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1E4C1-395A-43F9-913C-E476C4783B1E}"/>
              </a:ext>
            </a:extLst>
          </p:cNvPr>
          <p:cNvSpPr>
            <a:spLocks noGrp="1"/>
          </p:cNvSpPr>
          <p:nvPr>
            <p:ph type="title"/>
          </p:nvPr>
        </p:nvSpPr>
        <p:spPr>
          <a:xfrm>
            <a:off x="383960" y="174639"/>
            <a:ext cx="10001985" cy="985421"/>
          </a:xfrm>
        </p:spPr>
        <p:txBody>
          <a:bodyPr/>
          <a:lstStyle/>
          <a:p>
            <a:r>
              <a:rPr lang="en-US" dirty="0"/>
              <a:t>RELATED WORK</a:t>
            </a:r>
          </a:p>
        </p:txBody>
      </p:sp>
      <p:sp>
        <p:nvSpPr>
          <p:cNvPr id="4" name="Rectangle 3">
            <a:extLst>
              <a:ext uri="{FF2B5EF4-FFF2-40B4-BE49-F238E27FC236}">
                <a16:creationId xmlns:a16="http://schemas.microsoft.com/office/drawing/2014/main" id="{DDE2374C-D9C5-4C78-9068-FB64F23B7A43}"/>
              </a:ext>
            </a:extLst>
          </p:cNvPr>
          <p:cNvSpPr/>
          <p:nvPr/>
        </p:nvSpPr>
        <p:spPr>
          <a:xfrm>
            <a:off x="383960" y="1160060"/>
            <a:ext cx="11626070" cy="5196935"/>
          </a:xfrm>
          <a:prstGeom prst="rect">
            <a:avLst/>
          </a:prstGeom>
        </p:spPr>
        <p:txBody>
          <a:bodyPr wrap="square">
            <a:spAutoFit/>
          </a:bodyPr>
          <a:lstStyle/>
          <a:p>
            <a:pPr algn="just">
              <a:lnSpc>
                <a:spcPct val="97000"/>
              </a:lnSpc>
            </a:pPr>
            <a:r>
              <a:rPr lang="en-GB" dirty="0">
                <a:latin typeface="Times New Roman" panose="02020603050405020304" pitchFamily="18" charset="0"/>
                <a:ea typeface="Times New Roman" panose="02020603050405020304" pitchFamily="18" charset="0"/>
              </a:rPr>
              <a:t> Lot of research work is done by various researchers in this domain. The existing work is limited to use the datasets to identify locations of crime. But none of them considered that the type of crime, date of crime as the factor. Yu, R et. al provides the static maps with no interactive features [8]. </a:t>
            </a:r>
          </a:p>
          <a:p>
            <a:pPr algn="just">
              <a:lnSpc>
                <a:spcPct val="97000"/>
              </a:lnSpc>
            </a:pPr>
            <a:endParaRPr lang="en-GB" dirty="0">
              <a:latin typeface="Times New Roman" panose="02020603050405020304" pitchFamily="18" charset="0"/>
              <a:ea typeface="Times New Roman" panose="02020603050405020304" pitchFamily="18" charset="0"/>
            </a:endParaRPr>
          </a:p>
          <a:p>
            <a:pPr algn="just">
              <a:lnSpc>
                <a:spcPct val="97000"/>
              </a:lnSpc>
            </a:pPr>
            <a:r>
              <a:rPr lang="en-GB" dirty="0">
                <a:latin typeface="Times New Roman" panose="02020603050405020304" pitchFamily="18" charset="0"/>
                <a:ea typeface="Times New Roman" panose="02020603050405020304" pitchFamily="18" charset="0"/>
              </a:rPr>
              <a:t>To overcome these limitations, the proposed framework provides the visualization techniques that consider the type of crime to identify the crime hotspots and helps to check these locations with the interaction features using Google maps . </a:t>
            </a:r>
            <a:endParaRPr lang="en-US" dirty="0">
              <a:latin typeface="Times New Roman" panose="02020603050405020304" pitchFamily="18" charset="0"/>
              <a:ea typeface="SimSun" panose="02010600030101010101" pitchFamily="2" charset="-122"/>
            </a:endParaRPr>
          </a:p>
          <a:p>
            <a:pPr algn="just">
              <a:lnSpc>
                <a:spcPct val="97000"/>
              </a:lnSpc>
            </a:pPr>
            <a:r>
              <a:rPr lang="en-GB" dirty="0">
                <a:latin typeface="Times New Roman" panose="02020603050405020304" pitchFamily="18" charset="0"/>
                <a:ea typeface="Times New Roman" panose="02020603050405020304" pitchFamily="18" charset="0"/>
              </a:rPr>
              <a:t> </a:t>
            </a:r>
            <a:endParaRPr lang="en-US" dirty="0">
              <a:latin typeface="Times New Roman" panose="02020603050405020304" pitchFamily="18" charset="0"/>
              <a:ea typeface="SimSun" panose="02010600030101010101" pitchFamily="2" charset="-122"/>
            </a:endParaRPr>
          </a:p>
          <a:p>
            <a:pPr algn="just">
              <a:lnSpc>
                <a:spcPct val="97000"/>
              </a:lnSpc>
            </a:pPr>
            <a:r>
              <a:rPr lang="en-GB" dirty="0">
                <a:latin typeface="Times New Roman" panose="02020603050405020304" pitchFamily="18" charset="0"/>
                <a:ea typeface="Times New Roman" panose="02020603050405020304" pitchFamily="18" charset="0"/>
              </a:rPr>
              <a:t>Few papers focused on usage of decision trees for crime prediction [4] [13][14].</a:t>
            </a:r>
            <a:r>
              <a:rPr lang="en-GB" dirty="0">
                <a:latin typeface="Times New Roman" panose="02020603050405020304" pitchFamily="18" charset="0"/>
                <a:ea typeface="SimSun" panose="02010600030101010101" pitchFamily="2" charset="-122"/>
              </a:rPr>
              <a:t> </a:t>
            </a:r>
            <a:r>
              <a:rPr lang="en-GB" dirty="0" err="1">
                <a:latin typeface="Times New Roman" panose="02020603050405020304" pitchFamily="18" charset="0"/>
                <a:ea typeface="SimSun" panose="02010600030101010101" pitchFamily="2" charset="-122"/>
              </a:rPr>
              <a:t>Ahishakiye</a:t>
            </a:r>
            <a:r>
              <a:rPr lang="en-GB" dirty="0">
                <a:latin typeface="Times New Roman" panose="02020603050405020304" pitchFamily="18" charset="0"/>
                <a:ea typeface="SimSun" panose="02010600030101010101" pitchFamily="2" charset="-122"/>
              </a:rPr>
              <a:t> et. al and Iqbal et. al, used </a:t>
            </a:r>
            <a:r>
              <a:rPr lang="en-GB" dirty="0">
                <a:latin typeface="Times New Roman" panose="02020603050405020304" pitchFamily="18" charset="0"/>
                <a:ea typeface="Times New Roman" panose="02020603050405020304" pitchFamily="18" charset="0"/>
              </a:rPr>
              <a:t>the attributes population of country, Median Household income, percentage of people who are unemployed with age greater than 16, type of crime, etc. which only predicts whether in an area there will be high, medium or low percentage of violent crimes that can happen in future. The methods proposed by them didn’t predict the type of crime that can happen [4] [14]. </a:t>
            </a:r>
            <a:r>
              <a:rPr lang="en-GB" dirty="0" err="1">
                <a:latin typeface="Times New Roman" panose="02020603050405020304" pitchFamily="18" charset="0"/>
                <a:ea typeface="Times New Roman" panose="02020603050405020304" pitchFamily="18" charset="0"/>
              </a:rPr>
              <a:t>Nasridinov</a:t>
            </a:r>
            <a:r>
              <a:rPr lang="en-GB" dirty="0">
                <a:latin typeface="Times New Roman" panose="02020603050405020304" pitchFamily="18" charset="0"/>
                <a:ea typeface="Times New Roman" panose="02020603050405020304" pitchFamily="18" charset="0"/>
              </a:rPr>
              <a:t> et. al also proposed a method for classifying the crime rate as high, medium or low. </a:t>
            </a:r>
          </a:p>
          <a:p>
            <a:pPr algn="just">
              <a:lnSpc>
                <a:spcPct val="97000"/>
              </a:lnSpc>
            </a:pPr>
            <a:endParaRPr lang="en-GB" dirty="0">
              <a:latin typeface="Times New Roman" panose="02020603050405020304" pitchFamily="18" charset="0"/>
              <a:ea typeface="Times New Roman" panose="02020603050405020304" pitchFamily="18" charset="0"/>
            </a:endParaRPr>
          </a:p>
          <a:p>
            <a:pPr algn="just">
              <a:lnSpc>
                <a:spcPct val="97000"/>
              </a:lnSpc>
            </a:pPr>
            <a:r>
              <a:rPr lang="en-GB" dirty="0">
                <a:latin typeface="Times New Roman" panose="02020603050405020304" pitchFamily="18" charset="0"/>
                <a:ea typeface="Times New Roman" panose="02020603050405020304" pitchFamily="18" charset="0"/>
              </a:rPr>
              <a:t>None of them has classified the type of crime that can happen and its probability of happening. Further, all used the decision trees which provide the information of which parameters of the dataset are important for the study. Further, it predicts the crime of a location if the information of location is available in the dataset. For example, if a crime happened at a location with latitude=-2.44 and longitude=50.35, the previous related provides the information of future happening of crime at this location only but cannot predict at a location with latitude=-2.3 and longitude=50.4. By using the nearest neighbour approach (k-</a:t>
            </a:r>
            <a:r>
              <a:rPr lang="en-GB" dirty="0" err="1">
                <a:latin typeface="Times New Roman" panose="02020603050405020304" pitchFamily="18" charset="0"/>
                <a:ea typeface="Times New Roman" panose="02020603050405020304" pitchFamily="18" charset="0"/>
              </a:rPr>
              <a:t>nn</a:t>
            </a:r>
            <a:r>
              <a:rPr lang="en-GB" dirty="0">
                <a:latin typeface="Times New Roman" panose="02020603050405020304" pitchFamily="18" charset="0"/>
                <a:ea typeface="Times New Roman" panose="02020603050405020304" pitchFamily="18" charset="0"/>
              </a:rPr>
              <a:t>), this paper is able to overcome the mentioned problem.</a:t>
            </a:r>
            <a:endParaRPr lang="en-US" dirty="0">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477693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BD46A3DD-DB38-4B32-A2D3-E6148F2BCB07}"/>
              </a:ext>
            </a:extLst>
          </p:cNvPr>
          <p:cNvGraphicFramePr/>
          <p:nvPr>
            <p:extLst>
              <p:ext uri="{D42A27DB-BD31-4B8C-83A1-F6EECF244321}">
                <p14:modId xmlns:p14="http://schemas.microsoft.com/office/powerpoint/2010/main" val="4088771159"/>
              </p:ext>
            </p:extLst>
          </p:nvPr>
        </p:nvGraphicFramePr>
        <p:xfrm>
          <a:off x="1364018" y="781880"/>
          <a:ext cx="6334539" cy="39756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8" name="Group 7">
            <a:extLst>
              <a:ext uri="{FF2B5EF4-FFF2-40B4-BE49-F238E27FC236}">
                <a16:creationId xmlns:a16="http://schemas.microsoft.com/office/drawing/2014/main" id="{649F44AB-B474-48F1-AE04-88A36A9E7FAA}"/>
              </a:ext>
            </a:extLst>
          </p:cNvPr>
          <p:cNvGrpSpPr/>
          <p:nvPr/>
        </p:nvGrpSpPr>
        <p:grpSpPr>
          <a:xfrm>
            <a:off x="5784611" y="4638782"/>
            <a:ext cx="1758923" cy="1556095"/>
            <a:chOff x="3107526" y="2396778"/>
            <a:chExt cx="1758923" cy="1556095"/>
          </a:xfrm>
          <a:scene3d>
            <a:camera prst="orthographicFront">
              <a:rot lat="0" lon="0" rev="0"/>
            </a:camera>
            <a:lightRig rig="contrasting" dir="t">
              <a:rot lat="0" lon="0" rev="1200000"/>
            </a:lightRig>
          </a:scene3d>
        </p:grpSpPr>
        <p:sp>
          <p:nvSpPr>
            <p:cNvPr id="9" name="Rectangle: Rounded Corners 8">
              <a:extLst>
                <a:ext uri="{FF2B5EF4-FFF2-40B4-BE49-F238E27FC236}">
                  <a16:creationId xmlns:a16="http://schemas.microsoft.com/office/drawing/2014/main" id="{7EA2FDF7-AF14-462A-90BA-43E7919ED52B}"/>
                </a:ext>
              </a:extLst>
            </p:cNvPr>
            <p:cNvSpPr/>
            <p:nvPr/>
          </p:nvSpPr>
          <p:spPr>
            <a:xfrm>
              <a:off x="3107526" y="2742369"/>
              <a:ext cx="1729372" cy="1210504"/>
            </a:xfrm>
            <a:prstGeom prst="roundRect">
              <a:avLst>
                <a:gd name="adj" fmla="val 16670"/>
              </a:avLst>
            </a:prstGeom>
            <a:sp3d contourW="19050" prstMaterial="metal">
              <a:bevelT w="88900" h="203200"/>
              <a:bevelB w="165100" h="2540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A2CE89B7-A82E-43B7-A4C6-491DFCBAF25C}"/>
                </a:ext>
              </a:extLst>
            </p:cNvPr>
            <p:cNvSpPr txBox="1"/>
            <p:nvPr/>
          </p:nvSpPr>
          <p:spPr>
            <a:xfrm>
              <a:off x="3255283" y="2396778"/>
              <a:ext cx="1611166" cy="1092298"/>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endParaRPr lang="en-US" sz="1900" dirty="0"/>
            </a:p>
            <a:p>
              <a:pPr marL="0" lvl="0" indent="0" algn="ctr" defTabSz="844550">
                <a:lnSpc>
                  <a:spcPct val="90000"/>
                </a:lnSpc>
                <a:spcBef>
                  <a:spcPct val="0"/>
                </a:spcBef>
                <a:spcAft>
                  <a:spcPct val="35000"/>
                </a:spcAft>
                <a:buNone/>
              </a:pPr>
              <a:endParaRPr lang="en-US" sz="1900" kern="1200" dirty="0"/>
            </a:p>
            <a:p>
              <a:pPr marL="0" lvl="0" indent="0" algn="ctr" defTabSz="844550">
                <a:lnSpc>
                  <a:spcPct val="90000"/>
                </a:lnSpc>
                <a:spcBef>
                  <a:spcPct val="0"/>
                </a:spcBef>
                <a:spcAft>
                  <a:spcPct val="35000"/>
                </a:spcAft>
                <a:buNone/>
              </a:pPr>
              <a:r>
                <a:rPr lang="en-US" sz="1900" kern="1200" dirty="0"/>
                <a:t>Pred</a:t>
              </a:r>
              <a:r>
                <a:rPr lang="en-US" sz="1900" dirty="0"/>
                <a:t>iction</a:t>
              </a:r>
              <a:endParaRPr lang="en-US" sz="1900" kern="1200" dirty="0"/>
            </a:p>
          </p:txBody>
        </p:sp>
      </p:grpSp>
      <p:sp>
        <p:nvSpPr>
          <p:cNvPr id="11" name="Arrow: Bent-Up 10">
            <a:extLst>
              <a:ext uri="{FF2B5EF4-FFF2-40B4-BE49-F238E27FC236}">
                <a16:creationId xmlns:a16="http://schemas.microsoft.com/office/drawing/2014/main" id="{A8D55C4D-8CB6-4DB5-895C-8E9B96E69274}"/>
              </a:ext>
            </a:extLst>
          </p:cNvPr>
          <p:cNvSpPr/>
          <p:nvPr/>
        </p:nvSpPr>
        <p:spPr>
          <a:xfrm rot="5400000">
            <a:off x="4686186" y="4686411"/>
            <a:ext cx="1027302" cy="1169547"/>
          </a:xfrm>
          <a:prstGeom prst="bentUpArrow">
            <a:avLst>
              <a:gd name="adj1" fmla="val 32840"/>
              <a:gd name="adj2" fmla="val 25000"/>
              <a:gd name="adj3" fmla="val 35780"/>
            </a:avLst>
          </a:prstGeom>
          <a:scene3d>
            <a:camera prst="orthographicFront">
              <a:rot lat="0" lon="0" rev="0"/>
            </a:camera>
            <a:lightRig rig="contrasting" dir="t">
              <a:rot lat="0" lon="0" rev="1200000"/>
            </a:lightRig>
          </a:scene3d>
          <a:sp3d contourW="12700" prstMaterial="flat">
            <a:bevelT w="177800" h="254000"/>
            <a:bevelB w="152400"/>
          </a:sp3d>
        </p:spPr>
        <p:style>
          <a:lnRef idx="0">
            <a:schemeClr val="lt1">
              <a:hueOff val="0"/>
              <a:satOff val="0"/>
              <a:lumOff val="0"/>
              <a:alphaOff val="0"/>
            </a:schemeClr>
          </a:lnRef>
          <a:fillRef idx="1">
            <a:schemeClr val="accent1">
              <a:tint val="50000"/>
              <a:hueOff val="0"/>
              <a:satOff val="0"/>
              <a:lumOff val="0"/>
              <a:alphaOff val="0"/>
            </a:schemeClr>
          </a:fillRef>
          <a:effectRef idx="1">
            <a:schemeClr val="accent1">
              <a:tint val="50000"/>
              <a:hueOff val="0"/>
              <a:satOff val="0"/>
              <a:lumOff val="0"/>
              <a:alphaOff val="0"/>
            </a:schemeClr>
          </a:effectRef>
          <a:fontRef idx="minor">
            <a:schemeClr val="lt1">
              <a:hueOff val="0"/>
              <a:satOff val="0"/>
              <a:lumOff val="0"/>
              <a:alphaOff val="0"/>
            </a:schemeClr>
          </a:fontRef>
        </p:style>
        <p:txBody>
          <a:bodyPr/>
          <a:lstStyle/>
          <a:p>
            <a:endParaRPr lang="en-US" dirty="0"/>
          </a:p>
        </p:txBody>
      </p:sp>
      <p:grpSp>
        <p:nvGrpSpPr>
          <p:cNvPr id="14" name="Group 13">
            <a:extLst>
              <a:ext uri="{FF2B5EF4-FFF2-40B4-BE49-F238E27FC236}">
                <a16:creationId xmlns:a16="http://schemas.microsoft.com/office/drawing/2014/main" id="{4EB5D414-FACD-46B9-AD55-33732587B124}"/>
              </a:ext>
            </a:extLst>
          </p:cNvPr>
          <p:cNvGrpSpPr/>
          <p:nvPr/>
        </p:nvGrpSpPr>
        <p:grpSpPr>
          <a:xfrm>
            <a:off x="7513983" y="5100433"/>
            <a:ext cx="1257780" cy="978383"/>
            <a:chOff x="4836898" y="2857818"/>
            <a:chExt cx="1257780" cy="978383"/>
          </a:xfrm>
        </p:grpSpPr>
        <p:sp>
          <p:nvSpPr>
            <p:cNvPr id="15" name="Rectangle 14">
              <a:extLst>
                <a:ext uri="{FF2B5EF4-FFF2-40B4-BE49-F238E27FC236}">
                  <a16:creationId xmlns:a16="http://schemas.microsoft.com/office/drawing/2014/main" id="{8967D287-6310-4536-8F47-BED93C83D4CB}"/>
                </a:ext>
              </a:extLst>
            </p:cNvPr>
            <p:cNvSpPr/>
            <p:nvPr/>
          </p:nvSpPr>
          <p:spPr>
            <a:xfrm>
              <a:off x="4836898" y="2857818"/>
              <a:ext cx="1257780" cy="978383"/>
            </a:xfrm>
            <a:prstGeom prst="rect">
              <a:avLst/>
            </a:prstGeom>
            <a:ln>
              <a:noFill/>
            </a:ln>
          </p:spPr>
          <p:style>
            <a:lnRef idx="1">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6" name="TextBox 15">
              <a:extLst>
                <a:ext uri="{FF2B5EF4-FFF2-40B4-BE49-F238E27FC236}">
                  <a16:creationId xmlns:a16="http://schemas.microsoft.com/office/drawing/2014/main" id="{0F9A303C-0986-41D0-9CDA-3455ACC562BE}"/>
                </a:ext>
              </a:extLst>
            </p:cNvPr>
            <p:cNvSpPr txBox="1"/>
            <p:nvPr/>
          </p:nvSpPr>
          <p:spPr>
            <a:xfrm>
              <a:off x="4836898" y="2857818"/>
              <a:ext cx="1257780" cy="978383"/>
            </a:xfrm>
            <a:prstGeom prst="rect">
              <a:avLst/>
            </a:prstGeom>
            <a:ln>
              <a:noFill/>
            </a:ln>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53340" tIns="53340" rIns="53340" bIns="53340" numCol="1" spcCol="1270" anchor="ctr" anchorCtr="0">
              <a:noAutofit/>
            </a:bodyPr>
            <a:lstStyle/>
            <a:p>
              <a:pPr marL="57150" lvl="1" indent="-57150" algn="l" defTabSz="488950">
                <a:lnSpc>
                  <a:spcPct val="90000"/>
                </a:lnSpc>
                <a:spcBef>
                  <a:spcPct val="0"/>
                </a:spcBef>
                <a:spcAft>
                  <a:spcPct val="15000"/>
                </a:spcAft>
                <a:buChar char="•"/>
              </a:pPr>
              <a:r>
                <a:rPr lang="en-US" sz="1100" kern="1200" dirty="0"/>
                <a:t>Using various prediction algorithms to predict future crimes.</a:t>
              </a:r>
            </a:p>
          </p:txBody>
        </p:sp>
      </p:grpSp>
    </p:spTree>
    <p:extLst>
      <p:ext uri="{BB962C8B-B14F-4D97-AF65-F5344CB8AC3E}">
        <p14:creationId xmlns:p14="http://schemas.microsoft.com/office/powerpoint/2010/main" val="763377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500"/>
                                        <p:tgtEl>
                                          <p:spTgt spid="11"/>
                                        </p:tgtEl>
                                      </p:cBhvr>
                                    </p:animEffect>
                                  </p:childTnLst>
                                </p:cTn>
                              </p:par>
                            </p:childTnLst>
                          </p:cTn>
                        </p:par>
                        <p:par>
                          <p:cTn id="8" fill="hold">
                            <p:stCondLst>
                              <p:cond delay="500"/>
                            </p:stCondLst>
                            <p:childTnLst>
                              <p:par>
                                <p:cTn id="9" presetID="6" presetClass="entr" presetSubtype="16"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circle(in)">
                                      <p:cBhvr>
                                        <p:cTn id="11" dur="500"/>
                                        <p:tgtEl>
                                          <p:spTgt spid="8"/>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1AA7E-6E66-46BB-80DD-A77546CFB356}"/>
              </a:ext>
            </a:extLst>
          </p:cNvPr>
          <p:cNvSpPr>
            <a:spLocks noGrp="1"/>
          </p:cNvSpPr>
          <p:nvPr>
            <p:ph type="title"/>
          </p:nvPr>
        </p:nvSpPr>
        <p:spPr>
          <a:xfrm>
            <a:off x="684212" y="103032"/>
            <a:ext cx="7120385" cy="1525430"/>
          </a:xfrm>
        </p:spPr>
        <p:txBody>
          <a:bodyPr/>
          <a:lstStyle/>
          <a:p>
            <a:r>
              <a:rPr lang="en-US" b="1" dirty="0"/>
              <a:t>DATA Collection</a:t>
            </a:r>
          </a:p>
        </p:txBody>
      </p:sp>
      <p:sp>
        <p:nvSpPr>
          <p:cNvPr id="3" name="Content Placeholder 2">
            <a:extLst>
              <a:ext uri="{FF2B5EF4-FFF2-40B4-BE49-F238E27FC236}">
                <a16:creationId xmlns:a16="http://schemas.microsoft.com/office/drawing/2014/main" id="{64EFBF46-677F-4CF5-9E03-6FF6D4BE49D0}"/>
              </a:ext>
            </a:extLst>
          </p:cNvPr>
          <p:cNvSpPr>
            <a:spLocks noGrp="1"/>
          </p:cNvSpPr>
          <p:nvPr>
            <p:ph idx="1"/>
          </p:nvPr>
        </p:nvSpPr>
        <p:spPr>
          <a:xfrm>
            <a:off x="684212" y="1468193"/>
            <a:ext cx="11061320" cy="1970466"/>
          </a:xfrm>
        </p:spPr>
        <p:txBody>
          <a:bodyPr>
            <a:normAutofit/>
          </a:bodyPr>
          <a:lstStyle/>
          <a:p>
            <a:r>
              <a:rPr lang="en-US" dirty="0">
                <a:solidFill>
                  <a:schemeClr val="accent1">
                    <a:lumMod val="50000"/>
                  </a:schemeClr>
                </a:solidFill>
              </a:rPr>
              <a:t>THE DATA HAS BEEN COLLECTED FROM THE OFFICIAL SITE OF UK POLICE DEPARTMENT (https://data.police.uk/data).</a:t>
            </a:r>
          </a:p>
          <a:p>
            <a:r>
              <a:rPr lang="en-US" dirty="0">
                <a:solidFill>
                  <a:schemeClr val="accent1">
                    <a:lumMod val="50000"/>
                  </a:schemeClr>
                </a:solidFill>
              </a:rPr>
              <a:t>THE DATA HAS SOME OF THE FOLLOWING ATTRIBUTES:</a:t>
            </a:r>
          </a:p>
          <a:p>
            <a:pPr marL="0" indent="0">
              <a:buNone/>
            </a:pPr>
            <a:r>
              <a:rPr lang="en-US" dirty="0">
                <a:solidFill>
                  <a:schemeClr val="accent1">
                    <a:lumMod val="50000"/>
                  </a:schemeClr>
                </a:solidFill>
              </a:rPr>
              <a:t>     CRIME ID , LOCATION , LATITUDE , LONGITUDE , CRIME TYPE , MONTH , Police STATION     	AREA etc.</a:t>
            </a:r>
          </a:p>
        </p:txBody>
      </p:sp>
      <p:sp>
        <p:nvSpPr>
          <p:cNvPr id="4" name="TextBox 3">
            <a:extLst>
              <a:ext uri="{FF2B5EF4-FFF2-40B4-BE49-F238E27FC236}">
                <a16:creationId xmlns:a16="http://schemas.microsoft.com/office/drawing/2014/main" id="{0DAFDD23-6323-4155-849C-F90EEB94CBA8}"/>
              </a:ext>
            </a:extLst>
          </p:cNvPr>
          <p:cNvSpPr txBox="1"/>
          <p:nvPr/>
        </p:nvSpPr>
        <p:spPr>
          <a:xfrm>
            <a:off x="624100" y="3682164"/>
            <a:ext cx="7379594" cy="646331"/>
          </a:xfrm>
          <a:prstGeom prst="rect">
            <a:avLst/>
          </a:prstGeom>
          <a:noFill/>
        </p:spPr>
        <p:txBody>
          <a:bodyPr wrap="square" rtlCol="0">
            <a:spAutoFit/>
          </a:bodyPr>
          <a:lstStyle/>
          <a:p>
            <a:r>
              <a:rPr lang="en-US" sz="3600" b="1" dirty="0"/>
              <a:t>DATA </a:t>
            </a:r>
            <a:r>
              <a:rPr lang="en-US" b="1" dirty="0"/>
              <a:t> </a:t>
            </a:r>
            <a:r>
              <a:rPr lang="en-US" sz="3600" b="1" dirty="0"/>
              <a:t>PREPARATION</a:t>
            </a:r>
          </a:p>
        </p:txBody>
      </p:sp>
      <p:sp>
        <p:nvSpPr>
          <p:cNvPr id="6" name="TextBox 5">
            <a:extLst>
              <a:ext uri="{FF2B5EF4-FFF2-40B4-BE49-F238E27FC236}">
                <a16:creationId xmlns:a16="http://schemas.microsoft.com/office/drawing/2014/main" id="{6EA8E877-9120-4B03-826C-9D7AE92D6FFD}"/>
              </a:ext>
            </a:extLst>
          </p:cNvPr>
          <p:cNvSpPr txBox="1"/>
          <p:nvPr/>
        </p:nvSpPr>
        <p:spPr>
          <a:xfrm>
            <a:off x="624100" y="4572000"/>
            <a:ext cx="10504799" cy="707886"/>
          </a:xfrm>
          <a:prstGeom prst="rect">
            <a:avLst/>
          </a:prstGeom>
          <a:noFill/>
        </p:spPr>
        <p:txBody>
          <a:bodyPr wrap="none" rtlCol="0">
            <a:spAutoFit/>
          </a:bodyPr>
          <a:lstStyle/>
          <a:p>
            <a:pPr marL="285750" indent="-285750" algn="just">
              <a:buFont typeface="Wingdings" panose="05000000000000000000" pitchFamily="2" charset="2"/>
              <a:buChar char="Ø"/>
            </a:pPr>
            <a:r>
              <a:rPr lang="en-US" sz="2000" dirty="0"/>
              <a:t>THE USEFUL ATTRIBUTES WHICH ARE REQUIRED FOR PREDICTION WERE  EXTRACTED</a:t>
            </a:r>
          </a:p>
          <a:p>
            <a:pPr algn="just"/>
            <a:r>
              <a:rPr lang="en-US" sz="2000" dirty="0"/>
              <a:t>    AND THE MISSING DATA ROWS WERE REMOVED TO MAINTAIN THE CONSISTENCY </a:t>
            </a:r>
          </a:p>
        </p:txBody>
      </p:sp>
    </p:spTree>
    <p:extLst>
      <p:ext uri="{BB962C8B-B14F-4D97-AF65-F5344CB8AC3E}">
        <p14:creationId xmlns:p14="http://schemas.microsoft.com/office/powerpoint/2010/main" val="1345746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72D7B-64BF-4A6C-9044-CA900FB673CD}"/>
              </a:ext>
            </a:extLst>
          </p:cNvPr>
          <p:cNvSpPr>
            <a:spLocks noGrp="1"/>
          </p:cNvSpPr>
          <p:nvPr>
            <p:ph type="title"/>
          </p:nvPr>
        </p:nvSpPr>
        <p:spPr>
          <a:xfrm>
            <a:off x="684212" y="165754"/>
            <a:ext cx="8534400" cy="1122134"/>
          </a:xfrm>
        </p:spPr>
        <p:txBody>
          <a:bodyPr>
            <a:normAutofit fontScale="90000"/>
          </a:bodyPr>
          <a:lstStyle/>
          <a:p>
            <a:r>
              <a:rPr lang="en-US" dirty="0"/>
              <a:t>DATA VISUALISATION</a:t>
            </a:r>
            <a:br>
              <a:rPr lang="en-US" dirty="0"/>
            </a:br>
            <a:endParaRPr lang="en-US" dirty="0"/>
          </a:p>
        </p:txBody>
      </p:sp>
      <p:sp>
        <p:nvSpPr>
          <p:cNvPr id="3" name="Content Placeholder 2">
            <a:extLst>
              <a:ext uri="{FF2B5EF4-FFF2-40B4-BE49-F238E27FC236}">
                <a16:creationId xmlns:a16="http://schemas.microsoft.com/office/drawing/2014/main" id="{F0BB4F9F-782A-47DF-8772-76A8487A1462}"/>
              </a:ext>
            </a:extLst>
          </p:cNvPr>
          <p:cNvSpPr>
            <a:spLocks noGrp="1"/>
          </p:cNvSpPr>
          <p:nvPr>
            <p:ph idx="1"/>
          </p:nvPr>
        </p:nvSpPr>
        <p:spPr>
          <a:xfrm>
            <a:off x="684212" y="1442434"/>
            <a:ext cx="10855258" cy="3548846"/>
          </a:xfrm>
        </p:spPr>
        <p:txBody>
          <a:bodyPr>
            <a:normAutofit fontScale="85000" lnSpcReduction="10000"/>
          </a:bodyPr>
          <a:lstStyle/>
          <a:p>
            <a:pPr marL="0" indent="0">
              <a:buNone/>
            </a:pPr>
            <a:endParaRPr lang="en-IN" b="1" dirty="0">
              <a:solidFill>
                <a:srgbClr val="222222"/>
              </a:solidFill>
              <a:latin typeface="arial" panose="020B0604020202020204" pitchFamily="34" charset="0"/>
            </a:endParaRPr>
          </a:p>
          <a:p>
            <a:pPr marL="0" indent="0">
              <a:buNone/>
            </a:pPr>
            <a:r>
              <a:rPr lang="en-IN" b="1" dirty="0">
                <a:solidFill>
                  <a:schemeClr val="tx1"/>
                </a:solidFill>
                <a:latin typeface="arial" panose="020B0604020202020204" pitchFamily="34" charset="0"/>
              </a:rPr>
              <a:t>“A picture is worth a thousand words.”</a:t>
            </a:r>
          </a:p>
          <a:p>
            <a:pPr marL="0" indent="0">
              <a:buNone/>
            </a:pPr>
            <a:endParaRPr lang="en-IN" b="1" dirty="0">
              <a:solidFill>
                <a:srgbClr val="222222"/>
              </a:solidFill>
              <a:latin typeface="arial" panose="020B0604020202020204" pitchFamily="34" charset="0"/>
            </a:endParaRPr>
          </a:p>
          <a:p>
            <a:pPr marL="0" indent="0">
              <a:buNone/>
            </a:pPr>
            <a:r>
              <a:rPr lang="en-IN" b="1" dirty="0">
                <a:solidFill>
                  <a:schemeClr val="tx1"/>
                </a:solidFill>
                <a:latin typeface="arial" panose="020B0604020202020204" pitchFamily="34" charset="0"/>
              </a:rPr>
              <a:t>THIS PAPER PROVIDES A PLATFORM TO VISUALIZE THE FOLLOWING WITH THE DATA THAT IS  AVAILABLE IN THE DATASETS</a:t>
            </a:r>
          </a:p>
          <a:p>
            <a:r>
              <a:rPr lang="en-IN" b="1" dirty="0">
                <a:solidFill>
                  <a:schemeClr val="tx1"/>
                </a:solidFill>
                <a:latin typeface="arial" panose="020B0604020202020204" pitchFamily="34" charset="0"/>
              </a:rPr>
              <a:t>AREA-WISE CRIME THAT HAPPENED</a:t>
            </a:r>
          </a:p>
          <a:p>
            <a:r>
              <a:rPr lang="en-IN" b="1" dirty="0">
                <a:solidFill>
                  <a:schemeClr val="tx1"/>
                </a:solidFill>
                <a:latin typeface="arial" panose="020B0604020202020204" pitchFamily="34" charset="0"/>
              </a:rPr>
              <a:t>AREA WHERE THE CRIME HAPPENED</a:t>
            </a:r>
          </a:p>
          <a:p>
            <a:r>
              <a:rPr lang="en-IN" b="1" dirty="0">
                <a:solidFill>
                  <a:schemeClr val="tx1"/>
                </a:solidFill>
                <a:latin typeface="arial" panose="020B0604020202020204" pitchFamily="34" charset="0"/>
              </a:rPr>
              <a:t>MAP PLOT  WITH HIGHEST CRIME FREQUENCY</a:t>
            </a:r>
          </a:p>
          <a:p>
            <a:r>
              <a:rPr lang="en-IN" b="1" dirty="0">
                <a:solidFill>
                  <a:schemeClr val="tx1"/>
                </a:solidFill>
                <a:latin typeface="arial" panose="020B0604020202020204" pitchFamily="34" charset="0"/>
              </a:rPr>
              <a:t>CATEGORY WISE PLOTING </a:t>
            </a:r>
          </a:p>
          <a:p>
            <a:r>
              <a:rPr lang="en-IN" b="1" dirty="0">
                <a:solidFill>
                  <a:schemeClr val="tx1"/>
                </a:solidFill>
                <a:latin typeface="arial" panose="020B0604020202020204" pitchFamily="34" charset="0"/>
              </a:rPr>
              <a:t>MONTH WISE CRIME REPORT</a:t>
            </a:r>
          </a:p>
          <a:p>
            <a:pPr marL="0" indent="0">
              <a:buNone/>
            </a:pPr>
            <a:endParaRPr lang="en-IN" b="1" dirty="0">
              <a:solidFill>
                <a:srgbClr val="222222"/>
              </a:solidFill>
              <a:latin typeface="arial" panose="020B0604020202020204" pitchFamily="34" charset="0"/>
            </a:endParaRPr>
          </a:p>
          <a:p>
            <a:pPr marL="0" indent="0">
              <a:buNone/>
            </a:pPr>
            <a:endParaRPr lang="en-IN" b="1" dirty="0">
              <a:solidFill>
                <a:srgbClr val="222222"/>
              </a:solidFill>
              <a:latin typeface="arial" panose="020B0604020202020204" pitchFamily="34" charset="0"/>
            </a:endParaRPr>
          </a:p>
          <a:p>
            <a:pPr marL="0" indent="0">
              <a:buNone/>
            </a:pPr>
            <a:endParaRPr lang="en-IN" dirty="0">
              <a:solidFill>
                <a:srgbClr val="222222"/>
              </a:solidFill>
              <a:latin typeface="arial" panose="020B0604020202020204" pitchFamily="34" charset="0"/>
            </a:endParaRPr>
          </a:p>
          <a:p>
            <a:endParaRPr lang="en-US" dirty="0"/>
          </a:p>
        </p:txBody>
      </p:sp>
    </p:spTree>
    <p:extLst>
      <p:ext uri="{BB962C8B-B14F-4D97-AF65-F5344CB8AC3E}">
        <p14:creationId xmlns:p14="http://schemas.microsoft.com/office/powerpoint/2010/main" val="19600993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DB297-DC26-483F-97AE-F24AE6393EF1}"/>
              </a:ext>
            </a:extLst>
          </p:cNvPr>
          <p:cNvSpPr>
            <a:spLocks noGrp="1"/>
          </p:cNvSpPr>
          <p:nvPr>
            <p:ph type="title"/>
          </p:nvPr>
        </p:nvSpPr>
        <p:spPr>
          <a:xfrm>
            <a:off x="276380" y="115909"/>
            <a:ext cx="5819620" cy="1262131"/>
          </a:xfrm>
        </p:spPr>
        <p:txBody>
          <a:bodyPr/>
          <a:lstStyle/>
          <a:p>
            <a:r>
              <a:rPr lang="en-US" cap="none" dirty="0"/>
              <a:t>Areas with recent crimes</a:t>
            </a:r>
          </a:p>
        </p:txBody>
      </p:sp>
      <p:sp>
        <p:nvSpPr>
          <p:cNvPr id="3" name="TextBox 2">
            <a:extLst>
              <a:ext uri="{FF2B5EF4-FFF2-40B4-BE49-F238E27FC236}">
                <a16:creationId xmlns:a16="http://schemas.microsoft.com/office/drawing/2014/main" id="{15F5CB4A-CA89-4734-A5C9-32B7CD16B27B}"/>
              </a:ext>
            </a:extLst>
          </p:cNvPr>
          <p:cNvSpPr txBox="1"/>
          <p:nvPr/>
        </p:nvSpPr>
        <p:spPr>
          <a:xfrm>
            <a:off x="6372380" y="1807847"/>
            <a:ext cx="5643610" cy="2308324"/>
          </a:xfrm>
          <a:prstGeom prst="rect">
            <a:avLst/>
          </a:prstGeom>
          <a:noFill/>
        </p:spPr>
        <p:txBody>
          <a:bodyPr wrap="square" rtlCol="0">
            <a:spAutoFit/>
          </a:bodyPr>
          <a:lstStyle/>
          <a:p>
            <a:r>
              <a:rPr lang="en-IN" dirty="0"/>
              <a:t>The figure shows the locations where the most recent crimes have happened. We can see from the picture that crimes happened are clustered , are very near to each other. </a:t>
            </a:r>
          </a:p>
          <a:p>
            <a:endParaRPr lang="en-IN" dirty="0"/>
          </a:p>
          <a:p>
            <a:r>
              <a:rPr lang="en-IN" dirty="0"/>
              <a:t> we can analyse that if a location feasible to an crime attack, then the locations near to those are also feasible for the attack.</a:t>
            </a:r>
            <a:endParaRPr lang="en-US" dirty="0"/>
          </a:p>
        </p:txBody>
      </p:sp>
      <p:pic>
        <p:nvPicPr>
          <p:cNvPr id="9" name="Picture 8">
            <a:extLst>
              <a:ext uri="{FF2B5EF4-FFF2-40B4-BE49-F238E27FC236}">
                <a16:creationId xmlns:a16="http://schemas.microsoft.com/office/drawing/2014/main" id="{A8AA54D9-3B27-41C0-ACF1-236EF7C5C620}"/>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76379" y="1493949"/>
            <a:ext cx="6096001" cy="3370997"/>
          </a:xfrm>
          <a:prstGeom prst="rect">
            <a:avLst/>
          </a:prstGeom>
          <a:noFill/>
        </p:spPr>
      </p:pic>
    </p:spTree>
    <p:extLst>
      <p:ext uri="{BB962C8B-B14F-4D97-AF65-F5344CB8AC3E}">
        <p14:creationId xmlns:p14="http://schemas.microsoft.com/office/powerpoint/2010/main" val="2445809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F74B6C-D1B9-4CF0-A3D6-99C472AD5665}"/>
              </a:ext>
            </a:extLst>
          </p:cNvPr>
          <p:cNvPicPr>
            <a:picLocks noChangeAspect="1"/>
          </p:cNvPicPr>
          <p:nvPr/>
        </p:nvPicPr>
        <p:blipFill>
          <a:blip r:embed="rId3"/>
          <a:stretch>
            <a:fillRect/>
          </a:stretch>
        </p:blipFill>
        <p:spPr>
          <a:xfrm>
            <a:off x="824248" y="1820420"/>
            <a:ext cx="5679583" cy="3511502"/>
          </a:xfrm>
          <a:prstGeom prst="rect">
            <a:avLst/>
          </a:prstGeom>
        </p:spPr>
      </p:pic>
      <p:sp>
        <p:nvSpPr>
          <p:cNvPr id="6" name="TextBox 5">
            <a:extLst>
              <a:ext uri="{FF2B5EF4-FFF2-40B4-BE49-F238E27FC236}">
                <a16:creationId xmlns:a16="http://schemas.microsoft.com/office/drawing/2014/main" id="{B73D5C60-CC97-4602-BBE3-1BC5CB945FD3}"/>
              </a:ext>
            </a:extLst>
          </p:cNvPr>
          <p:cNvSpPr txBox="1"/>
          <p:nvPr/>
        </p:nvSpPr>
        <p:spPr>
          <a:xfrm>
            <a:off x="824248" y="325749"/>
            <a:ext cx="4816698" cy="1200329"/>
          </a:xfrm>
          <a:prstGeom prst="rect">
            <a:avLst/>
          </a:prstGeom>
          <a:noFill/>
        </p:spPr>
        <p:txBody>
          <a:bodyPr wrap="square" rtlCol="0">
            <a:spAutoFit/>
          </a:bodyPr>
          <a:lstStyle/>
          <a:p>
            <a:r>
              <a:rPr lang="en-US" sz="3600" dirty="0"/>
              <a:t>The Area where the Crime Happened</a:t>
            </a:r>
          </a:p>
        </p:txBody>
      </p:sp>
      <p:sp>
        <p:nvSpPr>
          <p:cNvPr id="7" name="TextBox 6">
            <a:extLst>
              <a:ext uri="{FF2B5EF4-FFF2-40B4-BE49-F238E27FC236}">
                <a16:creationId xmlns:a16="http://schemas.microsoft.com/office/drawing/2014/main" id="{B72CD5D7-6B0C-4331-BE2E-7B8C85AE217F}"/>
              </a:ext>
            </a:extLst>
          </p:cNvPr>
          <p:cNvSpPr txBox="1"/>
          <p:nvPr/>
        </p:nvSpPr>
        <p:spPr>
          <a:xfrm>
            <a:off x="7156359" y="1820420"/>
            <a:ext cx="4331595" cy="3139321"/>
          </a:xfrm>
          <a:prstGeom prst="rect">
            <a:avLst/>
          </a:prstGeom>
          <a:noFill/>
        </p:spPr>
        <p:txBody>
          <a:bodyPr wrap="square" rtlCol="0">
            <a:spAutoFit/>
          </a:bodyPr>
          <a:lstStyle/>
          <a:p>
            <a:r>
              <a:rPr lang="en-IN" dirty="0"/>
              <a:t>The figure visualises the area where the crime has happened. This is an interactive image which takes help of Google Maps to navigate around the crime location and it can help the analyst to analyse the security of an area, can also analyse how the criminals may have escaped and what locations can be the target for next attack.</a:t>
            </a:r>
            <a:endParaRPr lang="en-US" dirty="0"/>
          </a:p>
          <a:p>
            <a:endParaRPr lang="en-US" dirty="0"/>
          </a:p>
        </p:txBody>
      </p:sp>
    </p:spTree>
    <p:extLst>
      <p:ext uri="{BB962C8B-B14F-4D97-AF65-F5344CB8AC3E}">
        <p14:creationId xmlns:p14="http://schemas.microsoft.com/office/powerpoint/2010/main" val="3236097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TinyTake by MangoApps-05-04-2018-06-48-16">
            <a:hlinkClick r:id="" action="ppaction://media"/>
            <a:extLst>
              <a:ext uri="{FF2B5EF4-FFF2-40B4-BE49-F238E27FC236}">
                <a16:creationId xmlns:a16="http://schemas.microsoft.com/office/drawing/2014/main" id="{A71188CD-B283-48C7-902C-D4C7FF4476A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610512" y="204716"/>
            <a:ext cx="10970976" cy="5076968"/>
          </a:xfrm>
        </p:spPr>
      </p:pic>
    </p:spTree>
    <p:extLst>
      <p:ext uri="{BB962C8B-B14F-4D97-AF65-F5344CB8AC3E}">
        <p14:creationId xmlns:p14="http://schemas.microsoft.com/office/powerpoint/2010/main" val="1011901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7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Slice">
  <a:themeElements>
    <a:clrScheme name="Slice">
      <a:dk1>
        <a:sysClr val="windowText" lastClr="191919"/>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191919"/>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871</TotalTime>
  <Words>1251</Words>
  <Application>Microsoft Office PowerPoint</Application>
  <PresentationFormat>Widescreen</PresentationFormat>
  <Paragraphs>137</Paragraphs>
  <Slides>20</Slides>
  <Notes>14</Notes>
  <HiddenSlides>0</HiddenSlides>
  <MMClips>3</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SimSun</vt:lpstr>
      <vt:lpstr>Algerian</vt:lpstr>
      <vt:lpstr>arial</vt:lpstr>
      <vt:lpstr>arial</vt:lpstr>
      <vt:lpstr>Calibri</vt:lpstr>
      <vt:lpstr>Century Gothic</vt:lpstr>
      <vt:lpstr>Times New Roman</vt:lpstr>
      <vt:lpstr>Wingdings</vt:lpstr>
      <vt:lpstr>Wingdings 3</vt:lpstr>
      <vt:lpstr>Slice</vt:lpstr>
      <vt:lpstr>Crime PREDICTION &amp; MONITORING FRAMEWORK BASED ON SPATIAL ANALYSIS</vt:lpstr>
      <vt:lpstr>PowerPoint Presentation</vt:lpstr>
      <vt:lpstr>RELATED WORK</vt:lpstr>
      <vt:lpstr>PowerPoint Presentation</vt:lpstr>
      <vt:lpstr>DATA Collection</vt:lpstr>
      <vt:lpstr>DATA VISUALISATION </vt:lpstr>
      <vt:lpstr>Areas with recent crimes</vt:lpstr>
      <vt:lpstr>PowerPoint Presentation</vt:lpstr>
      <vt:lpstr>PowerPoint Presentation</vt:lpstr>
      <vt:lpstr>Frequency Map- Showing the areas with A given Range OF NUMBER OF CRIMES</vt:lpstr>
      <vt:lpstr>PowerPoint Presentation</vt:lpstr>
      <vt:lpstr>Areas with the Specified TYPE OF Crime That Happened</vt:lpstr>
      <vt:lpstr>Calendar plot Representing the frequency of Crimes by month</vt:lpstr>
      <vt:lpstr>Changes in frequency of crimes by Months</vt:lpstr>
      <vt:lpstr>Model planning </vt:lpstr>
      <vt:lpstr>PowerPoint Presentation</vt:lpstr>
      <vt:lpstr>3.  Naive Bayes </vt:lpstr>
      <vt:lpstr>PowerPoint Presentation</vt:lpstr>
      <vt:lpstr>REFERENCES</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Crime Prediction</dc:title>
  <dc:creator>TOPPIREDDYHITESH KUMARREDDY [CSE - 2014]</dc:creator>
  <cp:lastModifiedBy>TOPPIREDDYHITESH KUMARREDDY [CSE - 2014]</cp:lastModifiedBy>
  <cp:revision>70</cp:revision>
  <dcterms:created xsi:type="dcterms:W3CDTF">2017-10-31T11:44:40Z</dcterms:created>
  <dcterms:modified xsi:type="dcterms:W3CDTF">2018-09-01T14:29:51Z</dcterms:modified>
</cp:coreProperties>
</file>

<file path=docProps/thumbnail.jpeg>
</file>